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2" r:id="rId1"/>
  </p:sldMasterIdLst>
  <p:notesMasterIdLst>
    <p:notesMasterId r:id="rId47"/>
  </p:notesMasterIdLst>
  <p:sldIdLst>
    <p:sldId id="266" r:id="rId2"/>
    <p:sldId id="264" r:id="rId3"/>
    <p:sldId id="265" r:id="rId4"/>
    <p:sldId id="316" r:id="rId5"/>
    <p:sldId id="317" r:id="rId6"/>
    <p:sldId id="318" r:id="rId7"/>
    <p:sldId id="319" r:id="rId8"/>
    <p:sldId id="320" r:id="rId9"/>
    <p:sldId id="321" r:id="rId10"/>
    <p:sldId id="322" r:id="rId11"/>
    <p:sldId id="323" r:id="rId12"/>
    <p:sldId id="324" r:id="rId13"/>
    <p:sldId id="325" r:id="rId14"/>
    <p:sldId id="326" r:id="rId15"/>
    <p:sldId id="327" r:id="rId16"/>
    <p:sldId id="328" r:id="rId17"/>
    <p:sldId id="329" r:id="rId18"/>
    <p:sldId id="330" r:id="rId19"/>
    <p:sldId id="331" r:id="rId20"/>
    <p:sldId id="336" r:id="rId21"/>
    <p:sldId id="333" r:id="rId22"/>
    <p:sldId id="334" r:id="rId23"/>
    <p:sldId id="335" r:id="rId24"/>
    <p:sldId id="272" r:id="rId25"/>
    <p:sldId id="296" r:id="rId26"/>
    <p:sldId id="297" r:id="rId27"/>
    <p:sldId id="298" r:id="rId28"/>
    <p:sldId id="299" r:id="rId29"/>
    <p:sldId id="300" r:id="rId30"/>
    <p:sldId id="301" r:id="rId31"/>
    <p:sldId id="302" r:id="rId32"/>
    <p:sldId id="303" r:id="rId33"/>
    <p:sldId id="304" r:id="rId34"/>
    <p:sldId id="305" r:id="rId35"/>
    <p:sldId id="306" r:id="rId36"/>
    <p:sldId id="307" r:id="rId37"/>
    <p:sldId id="308" r:id="rId38"/>
    <p:sldId id="309" r:id="rId39"/>
    <p:sldId id="310" r:id="rId40"/>
    <p:sldId id="311" r:id="rId41"/>
    <p:sldId id="312" r:id="rId42"/>
    <p:sldId id="313" r:id="rId43"/>
    <p:sldId id="314" r:id="rId44"/>
    <p:sldId id="315" r:id="rId45"/>
    <p:sldId id="271" r:id="rId46"/>
  </p:sldIdLst>
  <p:sldSz cx="9144000" cy="5143500" type="screen16x9"/>
  <p:notesSz cx="6858000" cy="9144000"/>
  <p:embeddedFontLst>
    <p:embeddedFont>
      <p:font typeface="Calibri" panose="020F0502020204030204" pitchFamily="34" charset="0"/>
      <p:regular r:id="rId48"/>
      <p:bold r:id="rId49"/>
      <p:italic r:id="rId50"/>
      <p:boldItalic r:id="rId51"/>
    </p:embeddedFont>
    <p:embeddedFont>
      <p:font typeface="Cambria Math" panose="02040503050406030204" pitchFamily="18" charset="0"/>
      <p:regular r:id="rId52"/>
    </p:embeddedFont>
    <p:embeddedFont>
      <p:font typeface="Nunito Sans" pitchFamily="2" charset="0"/>
      <p:regular r:id="rId53"/>
      <p:bold r:id="rId54"/>
      <p:italic r:id="rId55"/>
      <p:boldItalic r:id="rId5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B1EDE71-83C0-BC31-67FC-DE598DC503E2}" name="Janette Warburton" initials="JW" userId="3e27661f259abf4c"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Paul Coffey" initials=""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C89"/>
    <a:srgbClr val="00B050"/>
    <a:srgbClr val="FF6D01"/>
    <a:srgbClr val="522CA4"/>
    <a:srgbClr val="693AD1"/>
    <a:srgbClr val="844AFF"/>
    <a:srgbClr val="2E137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4200898-BD71-46D9-AE41-07477E77DD14}" v="40" dt="2023-06-26T10:42:30.907"/>
    <p1510:client id="{F3C0A7BA-DFC7-4105-B718-CD671F7D9780}" v="1962" dt="2023-06-26T09:35:12.796"/>
  </p1510:revLst>
</p1510:revInfo>
</file>

<file path=ppt/tableStyles.xml><?xml version="1.0" encoding="utf-8"?>
<a:tblStyleLst xmlns:a="http://schemas.openxmlformats.org/drawingml/2006/main" def="{8D82B33B-3398-4198-991C-D4ED406399F8}">
  <a:tblStyle styleId="{8D82B33B-3398-4198-991C-D4ED406399F8}"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F0405E19-DBF8-4350-A6E9-593C9D7815B3}" styleName="Table_1">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Calibri"/>
          <a:ea typeface="Calibri"/>
          <a:cs typeface="Calibri"/>
        </a:font>
        <a:srgbClr val="FFFFFF"/>
      </a:tcTxStyle>
      <a:tcStyle>
        <a:tcBdr/>
        <a:fill>
          <a:solidFill>
            <a:srgbClr val="4472C4"/>
          </a:solidFill>
        </a:fill>
      </a:tcStyle>
    </a:lastCol>
    <a:firstCol>
      <a:tcTxStyle b="on" i="off">
        <a:font>
          <a:latin typeface="Calibri"/>
          <a:ea typeface="Calibri"/>
          <a:cs typeface="Calibri"/>
        </a:font>
        <a:srgbClr val="FFFFFF"/>
      </a:tcTxStyle>
      <a:tcStyle>
        <a:tcBdr/>
        <a:fill>
          <a:solidFill>
            <a:srgbClr val="4472C4"/>
          </a:solidFill>
        </a:fill>
      </a:tcStyle>
    </a:firstCol>
    <a:lastRow>
      <a:tcTxStyle b="on" i="off">
        <a:font>
          <a:latin typeface="Calibri"/>
          <a:ea typeface="Calibri"/>
          <a:cs typeface="Calibri"/>
        </a:font>
        <a:srgbClr val="FFFFFF"/>
      </a:tcTxStyle>
      <a:tcStyle>
        <a:tcBdr>
          <a:top>
            <a:ln w="38100" cap="flat" cmpd="sng">
              <a:solidFill>
                <a:srgbClr val="FFFFFF"/>
              </a:solidFill>
              <a:prstDash val="solid"/>
              <a:round/>
              <a:headEnd type="none" w="sm" len="sm"/>
              <a:tailEnd type="none" w="sm" len="sm"/>
            </a:ln>
          </a:top>
        </a:tcBdr>
        <a:fill>
          <a:solidFill>
            <a:srgbClr val="4472C4"/>
          </a:solidFill>
        </a:fill>
      </a:tcStyle>
    </a:lastRow>
    <a:seCell>
      <a:tcTxStyle/>
      <a:tcStyle>
        <a:tcBdr/>
      </a:tcStyle>
    </a:seCell>
    <a:swCell>
      <a:tcTxStyle/>
      <a:tcStyle>
        <a:tcBdr/>
      </a:tcStyle>
    </a:swCell>
    <a:firstRow>
      <a:tcTxStyle b="on" i="off">
        <a:font>
          <a:latin typeface="Calibri"/>
          <a:ea typeface="Calibri"/>
          <a:cs typeface="Calibri"/>
        </a:font>
        <a:srgbClr val="FFFFFF"/>
      </a:tcTxStyle>
      <a:tcStyle>
        <a:tcBdr>
          <a:bottom>
            <a:ln w="38100" cap="flat" cmpd="sng">
              <a:solidFill>
                <a:srgbClr val="FFFFFF"/>
              </a:solidFill>
              <a:prstDash val="solid"/>
              <a:round/>
              <a:headEnd type="none" w="sm" len="sm"/>
              <a:tailEnd type="none" w="sm" len="sm"/>
            </a:ln>
          </a:bottom>
        </a:tcBdr>
        <a:fill>
          <a:solidFill>
            <a:srgbClr val="4472C4"/>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56"/>
  </p:normalViewPr>
  <p:slideViewPr>
    <p:cSldViewPr snapToGrid="0">
      <p:cViewPr varScale="1">
        <p:scale>
          <a:sx n="138" d="100"/>
          <a:sy n="138" d="100"/>
        </p:scale>
        <p:origin x="300" y="8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font" Target="fonts/font3.fntdata"/><Relationship Id="rId55" Type="http://schemas.openxmlformats.org/officeDocument/2006/relationships/font" Target="fonts/font8.fntdata"/><Relationship Id="rId63"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6.fntdata"/><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1.fntdata"/><Relationship Id="rId56" Type="http://schemas.openxmlformats.org/officeDocument/2006/relationships/font" Target="fonts/font9.fntdata"/><Relationship Id="rId64" Type="http://schemas.microsoft.com/office/2018/10/relationships/authors" Target="authors.xml"/><Relationship Id="rId8" Type="http://schemas.openxmlformats.org/officeDocument/2006/relationships/slide" Target="slides/slide7.xml"/><Relationship Id="rId51" Type="http://schemas.openxmlformats.org/officeDocument/2006/relationships/font" Target="fonts/font4.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7.fntdata"/><Relationship Id="rId62"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2.fntdata"/><Relationship Id="rId57" Type="http://schemas.openxmlformats.org/officeDocument/2006/relationships/commentAuthors" Target="commentAuthor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5.fntdata"/><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nette Warburton" userId="3e27661f259abf4c" providerId="LiveId" clId="{34200898-BD71-46D9-AE41-07477E77DD14}"/>
    <pc:docChg chg="custSel addSld delSld modSld">
      <pc:chgData name="Janette Warburton" userId="3e27661f259abf4c" providerId="LiveId" clId="{34200898-BD71-46D9-AE41-07477E77DD14}" dt="2023-06-26T10:42:30.907" v="52" actId="404"/>
      <pc:docMkLst>
        <pc:docMk/>
      </pc:docMkLst>
      <pc:sldChg chg="modSp">
        <pc:chgData name="Janette Warburton" userId="3e27661f259abf4c" providerId="LiveId" clId="{34200898-BD71-46D9-AE41-07477E77DD14}" dt="2023-06-26T10:20:44.744" v="35" actId="20577"/>
        <pc:sldMkLst>
          <pc:docMk/>
          <pc:sldMk cId="2694083355" sldId="296"/>
        </pc:sldMkLst>
        <pc:graphicFrameChg chg="mod">
          <ac:chgData name="Janette Warburton" userId="3e27661f259abf4c" providerId="LiveId" clId="{34200898-BD71-46D9-AE41-07477E77DD14}" dt="2023-06-26T10:20:44.744" v="35" actId="20577"/>
          <ac:graphicFrameMkLst>
            <pc:docMk/>
            <pc:sldMk cId="2694083355" sldId="296"/>
            <ac:graphicFrameMk id="106" creationId="{00000000-0000-0000-0000-000000000000}"/>
          </ac:graphicFrameMkLst>
        </pc:graphicFrameChg>
      </pc:sldChg>
      <pc:sldChg chg="modSp mod">
        <pc:chgData name="Janette Warburton" userId="3e27661f259abf4c" providerId="LiveId" clId="{34200898-BD71-46D9-AE41-07477E77DD14}" dt="2023-06-26T10:21:32.205" v="40" actId="20577"/>
        <pc:sldMkLst>
          <pc:docMk/>
          <pc:sldMk cId="1055805399" sldId="297"/>
        </pc:sldMkLst>
        <pc:graphicFrameChg chg="mod modGraphic">
          <ac:chgData name="Janette Warburton" userId="3e27661f259abf4c" providerId="LiveId" clId="{34200898-BD71-46D9-AE41-07477E77DD14}" dt="2023-06-26T10:21:32.205" v="40" actId="20577"/>
          <ac:graphicFrameMkLst>
            <pc:docMk/>
            <pc:sldMk cId="1055805399" sldId="297"/>
            <ac:graphicFrameMk id="106" creationId="{00000000-0000-0000-0000-000000000000}"/>
          </ac:graphicFrameMkLst>
        </pc:graphicFrameChg>
      </pc:sldChg>
      <pc:sldChg chg="modSp">
        <pc:chgData name="Janette Warburton" userId="3e27661f259abf4c" providerId="LiveId" clId="{34200898-BD71-46D9-AE41-07477E77DD14}" dt="2023-06-26T10:33:30.694" v="45" actId="20577"/>
        <pc:sldMkLst>
          <pc:docMk/>
          <pc:sldMk cId="2347756706" sldId="308"/>
        </pc:sldMkLst>
        <pc:graphicFrameChg chg="mod">
          <ac:chgData name="Janette Warburton" userId="3e27661f259abf4c" providerId="LiveId" clId="{34200898-BD71-46D9-AE41-07477E77DD14}" dt="2023-06-26T10:33:30.694" v="45" actId="20577"/>
          <ac:graphicFrameMkLst>
            <pc:docMk/>
            <pc:sldMk cId="2347756706" sldId="308"/>
            <ac:graphicFrameMk id="2" creationId="{B3D1BE38-D92C-56EE-ADA7-2A4825FA3946}"/>
          </ac:graphicFrameMkLst>
        </pc:graphicFrameChg>
      </pc:sldChg>
      <pc:sldChg chg="addSp delSp modSp mod">
        <pc:chgData name="Janette Warburton" userId="3e27661f259abf4c" providerId="LiveId" clId="{34200898-BD71-46D9-AE41-07477E77DD14}" dt="2023-06-26T09:39:53.054" v="12" actId="20577"/>
        <pc:sldMkLst>
          <pc:docMk/>
          <pc:sldMk cId="2387946939" sldId="309"/>
        </pc:sldMkLst>
        <pc:graphicFrameChg chg="add mod modGraphic">
          <ac:chgData name="Janette Warburton" userId="3e27661f259abf4c" providerId="LiveId" clId="{34200898-BD71-46D9-AE41-07477E77DD14}" dt="2023-06-26T09:39:53.054" v="12" actId="20577"/>
          <ac:graphicFrameMkLst>
            <pc:docMk/>
            <pc:sldMk cId="2387946939" sldId="309"/>
            <ac:graphicFrameMk id="2" creationId="{31A37609-34B3-B781-89DD-E6FEBB35AD34}"/>
          </ac:graphicFrameMkLst>
        </pc:graphicFrameChg>
        <pc:graphicFrameChg chg="del">
          <ac:chgData name="Janette Warburton" userId="3e27661f259abf4c" providerId="LiveId" clId="{34200898-BD71-46D9-AE41-07477E77DD14}" dt="2023-06-26T09:39:36.301" v="0" actId="478"/>
          <ac:graphicFrameMkLst>
            <pc:docMk/>
            <pc:sldMk cId="2387946939" sldId="309"/>
            <ac:graphicFrameMk id="3" creationId="{CCBD7E53-BE94-43F3-9A3D-C484DDBF7527}"/>
          </ac:graphicFrameMkLst>
        </pc:graphicFrameChg>
      </pc:sldChg>
      <pc:sldChg chg="modSp mod">
        <pc:chgData name="Janette Warburton" userId="3e27661f259abf4c" providerId="LiveId" clId="{34200898-BD71-46D9-AE41-07477E77DD14}" dt="2023-06-26T09:41:21.749" v="17" actId="14100"/>
        <pc:sldMkLst>
          <pc:docMk/>
          <pc:sldMk cId="263564748" sldId="311"/>
        </pc:sldMkLst>
        <pc:graphicFrameChg chg="mod modGraphic">
          <ac:chgData name="Janette Warburton" userId="3e27661f259abf4c" providerId="LiveId" clId="{34200898-BD71-46D9-AE41-07477E77DD14}" dt="2023-06-26T09:41:21.749" v="17" actId="14100"/>
          <ac:graphicFrameMkLst>
            <pc:docMk/>
            <pc:sldMk cId="263564748" sldId="311"/>
            <ac:graphicFrameMk id="106" creationId="{00000000-0000-0000-0000-000000000000}"/>
          </ac:graphicFrameMkLst>
        </pc:graphicFrameChg>
      </pc:sldChg>
      <pc:sldChg chg="modSp">
        <pc:chgData name="Janette Warburton" userId="3e27661f259abf4c" providerId="LiveId" clId="{34200898-BD71-46D9-AE41-07477E77DD14}" dt="2023-06-26T09:58:54.898" v="22" actId="20577"/>
        <pc:sldMkLst>
          <pc:docMk/>
          <pc:sldMk cId="3715514246" sldId="312"/>
        </pc:sldMkLst>
        <pc:graphicFrameChg chg="mod">
          <ac:chgData name="Janette Warburton" userId="3e27661f259abf4c" providerId="LiveId" clId="{34200898-BD71-46D9-AE41-07477E77DD14}" dt="2023-06-26T09:43:11.434" v="20" actId="20577"/>
          <ac:graphicFrameMkLst>
            <pc:docMk/>
            <pc:sldMk cId="3715514246" sldId="312"/>
            <ac:graphicFrameMk id="2" creationId="{B98CAA20-52A9-A52C-26C8-67C103848B52}"/>
          </ac:graphicFrameMkLst>
        </pc:graphicFrameChg>
        <pc:graphicFrameChg chg="mod">
          <ac:chgData name="Janette Warburton" userId="3e27661f259abf4c" providerId="LiveId" clId="{34200898-BD71-46D9-AE41-07477E77DD14}" dt="2023-06-26T09:58:54.898" v="22" actId="20577"/>
          <ac:graphicFrameMkLst>
            <pc:docMk/>
            <pc:sldMk cId="3715514246" sldId="312"/>
            <ac:graphicFrameMk id="106" creationId="{00000000-0000-0000-0000-000000000000}"/>
          </ac:graphicFrameMkLst>
        </pc:graphicFrameChg>
      </pc:sldChg>
      <pc:sldChg chg="modSp">
        <pc:chgData name="Janette Warburton" userId="3e27661f259abf4c" providerId="LiveId" clId="{34200898-BD71-46D9-AE41-07477E77DD14}" dt="2023-06-26T10:42:21.074" v="51" actId="255"/>
        <pc:sldMkLst>
          <pc:docMk/>
          <pc:sldMk cId="3866459256" sldId="315"/>
        </pc:sldMkLst>
        <pc:graphicFrameChg chg="mod">
          <ac:chgData name="Janette Warburton" userId="3e27661f259abf4c" providerId="LiveId" clId="{34200898-BD71-46D9-AE41-07477E77DD14}" dt="2023-06-26T10:42:21.074" v="51" actId="255"/>
          <ac:graphicFrameMkLst>
            <pc:docMk/>
            <pc:sldMk cId="3866459256" sldId="315"/>
            <ac:graphicFrameMk id="106" creationId="{00000000-0000-0000-0000-000000000000}"/>
          </ac:graphicFrameMkLst>
        </pc:graphicFrameChg>
      </pc:sldChg>
      <pc:sldChg chg="modSp">
        <pc:chgData name="Janette Warburton" userId="3e27661f259abf4c" providerId="LiveId" clId="{34200898-BD71-46D9-AE41-07477E77DD14}" dt="2023-06-26T10:33:38.719" v="50" actId="20577"/>
        <pc:sldMkLst>
          <pc:docMk/>
          <pc:sldMk cId="2499240592" sldId="328"/>
        </pc:sldMkLst>
        <pc:graphicFrameChg chg="mod">
          <ac:chgData name="Janette Warburton" userId="3e27661f259abf4c" providerId="LiveId" clId="{34200898-BD71-46D9-AE41-07477E77DD14}" dt="2023-06-26T10:33:38.719" v="50" actId="20577"/>
          <ac:graphicFrameMkLst>
            <pc:docMk/>
            <pc:sldMk cId="2499240592" sldId="328"/>
            <ac:graphicFrameMk id="2" creationId="{B3D1BE38-D92C-56EE-ADA7-2A4825FA3946}"/>
          </ac:graphicFrameMkLst>
        </pc:graphicFrameChg>
      </pc:sldChg>
      <pc:sldChg chg="addSp delSp modSp mod">
        <pc:chgData name="Janette Warburton" userId="3e27661f259abf4c" providerId="LiveId" clId="{34200898-BD71-46D9-AE41-07477E77DD14}" dt="2023-06-26T09:40:12.883" v="14"/>
        <pc:sldMkLst>
          <pc:docMk/>
          <pc:sldMk cId="1397322705" sldId="329"/>
        </pc:sldMkLst>
        <pc:graphicFrameChg chg="add mod">
          <ac:chgData name="Janette Warburton" userId="3e27661f259abf4c" providerId="LiveId" clId="{34200898-BD71-46D9-AE41-07477E77DD14}" dt="2023-06-26T09:40:12.883" v="14"/>
          <ac:graphicFrameMkLst>
            <pc:docMk/>
            <pc:sldMk cId="1397322705" sldId="329"/>
            <ac:graphicFrameMk id="2" creationId="{A7641E75-406B-9E04-C9D3-981E60B480E0}"/>
          </ac:graphicFrameMkLst>
        </pc:graphicFrameChg>
        <pc:graphicFrameChg chg="del">
          <ac:chgData name="Janette Warburton" userId="3e27661f259abf4c" providerId="LiveId" clId="{34200898-BD71-46D9-AE41-07477E77DD14}" dt="2023-06-26T09:40:12.664" v="13" actId="478"/>
          <ac:graphicFrameMkLst>
            <pc:docMk/>
            <pc:sldMk cId="1397322705" sldId="329"/>
            <ac:graphicFrameMk id="3" creationId="{CCBD7E53-BE94-43F3-9A3D-C484DDBF7527}"/>
          </ac:graphicFrameMkLst>
        </pc:graphicFrameChg>
      </pc:sldChg>
      <pc:sldChg chg="del">
        <pc:chgData name="Janette Warburton" userId="3e27661f259abf4c" providerId="LiveId" clId="{34200898-BD71-46D9-AE41-07477E77DD14}" dt="2023-06-26T09:59:38.654" v="24" actId="47"/>
        <pc:sldMkLst>
          <pc:docMk/>
          <pc:sldMk cId="344974758" sldId="332"/>
        </pc:sldMkLst>
      </pc:sldChg>
      <pc:sldChg chg="modSp">
        <pc:chgData name="Janette Warburton" userId="3e27661f259abf4c" providerId="LiveId" clId="{34200898-BD71-46D9-AE41-07477E77DD14}" dt="2023-06-26T10:42:30.907" v="52" actId="404"/>
        <pc:sldMkLst>
          <pc:docMk/>
          <pc:sldMk cId="2157339802" sldId="335"/>
        </pc:sldMkLst>
        <pc:graphicFrameChg chg="mod">
          <ac:chgData name="Janette Warburton" userId="3e27661f259abf4c" providerId="LiveId" clId="{34200898-BD71-46D9-AE41-07477E77DD14}" dt="2023-06-26T10:42:30.907" v="52" actId="404"/>
          <ac:graphicFrameMkLst>
            <pc:docMk/>
            <pc:sldMk cId="2157339802" sldId="335"/>
            <ac:graphicFrameMk id="106" creationId="{00000000-0000-0000-0000-000000000000}"/>
          </ac:graphicFrameMkLst>
        </pc:graphicFrameChg>
      </pc:sldChg>
      <pc:sldChg chg="modSp add mod">
        <pc:chgData name="Janette Warburton" userId="3e27661f259abf4c" providerId="LiveId" clId="{34200898-BD71-46D9-AE41-07477E77DD14}" dt="2023-06-26T09:59:53.871" v="30" actId="20577"/>
        <pc:sldMkLst>
          <pc:docMk/>
          <pc:sldMk cId="1222493952" sldId="336"/>
        </pc:sldMkLst>
        <pc:spChg chg="mod">
          <ac:chgData name="Janette Warburton" userId="3e27661f259abf4c" providerId="LiveId" clId="{34200898-BD71-46D9-AE41-07477E77DD14}" dt="2023-06-26T09:59:53.871" v="30" actId="20577"/>
          <ac:spMkLst>
            <pc:docMk/>
            <pc:sldMk cId="1222493952" sldId="336"/>
            <ac:spMk id="4" creationId="{9CDF8586-4CD8-08AC-5F82-788EE70E53EB}"/>
          </ac:spMkLst>
        </pc:spChg>
        <pc:graphicFrameChg chg="mod modGraphic">
          <ac:chgData name="Janette Warburton" userId="3e27661f259abf4c" providerId="LiveId" clId="{34200898-BD71-46D9-AE41-07477E77DD14}" dt="2023-06-26T09:59:48.916" v="29" actId="207"/>
          <ac:graphicFrameMkLst>
            <pc:docMk/>
            <pc:sldMk cId="1222493952" sldId="336"/>
            <ac:graphicFrameMk id="106" creationId="{00000000-0000-0000-0000-000000000000}"/>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d99a71221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d99a71221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414683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873247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665018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937828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994303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338954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592991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065894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893204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514433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89196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d99a71221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d99a71221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893835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546610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180517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613868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753590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7739044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393252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7266495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630827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9665192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455191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8877156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0251873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3358813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7940590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634646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0233574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657772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8447940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72143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2058265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206962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7783740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8040401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3437345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0589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091783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785957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052326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330169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3139443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8" Type="http://schemas.openxmlformats.org/officeDocument/2006/relationships/hyperlink" Target="https://thirdspacelearning.com/" TargetMode="External"/><Relationship Id="rId3" Type="http://schemas.openxmlformats.org/officeDocument/2006/relationships/image" Target="../media/image4.png"/><Relationship Id="rId7" Type="http://schemas.openxmlformats.org/officeDocument/2006/relationships/hyperlink" Target="https://thirdspacelearning.com/gcse-maths/" TargetMode="Externa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reserve="1">
  <p:cSld name="1_Title slide">
    <p:spTree>
      <p:nvGrpSpPr>
        <p:cNvPr id="1" name="Shape 9"/>
        <p:cNvGrpSpPr/>
        <p:nvPr/>
      </p:nvGrpSpPr>
      <p:grpSpPr>
        <a:xfrm>
          <a:off x="0" y="0"/>
          <a:ext cx="0" cy="0"/>
          <a:chOff x="0" y="0"/>
          <a:chExt cx="0" cy="0"/>
        </a:xfrm>
      </p:grpSpPr>
      <p:sp>
        <p:nvSpPr>
          <p:cNvPr id="10" name="Google Shape;10;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
        <p:nvSpPr>
          <p:cNvPr id="12" name="Google Shape;12;p2"/>
          <p:cNvSpPr txBox="1"/>
          <p:nvPr/>
        </p:nvSpPr>
        <p:spPr>
          <a:xfrm>
            <a:off x="393193" y="1333192"/>
            <a:ext cx="6510528" cy="790800"/>
          </a:xfrm>
          <a:prstGeom prst="rect">
            <a:avLst/>
          </a:prstGeom>
          <a:noFill/>
          <a:ln>
            <a:noFill/>
          </a:ln>
        </p:spPr>
        <p:txBody>
          <a:bodyPr spcFirstLastPara="1" wrap="square" lIns="68575" tIns="34275" rIns="68575" bIns="34275" anchor="b" anchorCtr="0">
            <a:normAutofit/>
          </a:bodyPr>
          <a:lstStyle/>
          <a:p>
            <a:pPr marL="0" lvl="0" indent="0" algn="ctr" rtl="0">
              <a:lnSpc>
                <a:spcPct val="90000"/>
              </a:lnSpc>
              <a:spcBef>
                <a:spcPts val="0"/>
              </a:spcBef>
              <a:spcAft>
                <a:spcPts val="0"/>
              </a:spcAft>
              <a:buClr>
                <a:schemeClr val="dk1"/>
              </a:buClr>
              <a:buSzPts val="4500"/>
              <a:buFont typeface="Calibri"/>
              <a:buNone/>
            </a:pPr>
            <a:r>
              <a:rPr lang="en-GB" sz="5000" b="1" dirty="0">
                <a:solidFill>
                  <a:schemeClr val="tx1"/>
                </a:solidFill>
                <a:latin typeface="Nunito Sans"/>
                <a:ea typeface="Nunito Sans"/>
                <a:cs typeface="Nunito Sans"/>
                <a:sym typeface="Nunito Sans"/>
              </a:rPr>
              <a:t>Diagnostic Questions</a:t>
            </a:r>
            <a:endParaRPr sz="5000" b="1" dirty="0">
              <a:solidFill>
                <a:schemeClr val="tx1"/>
              </a:solidFill>
              <a:latin typeface="Nunito Sans"/>
              <a:ea typeface="Nunito Sans"/>
              <a:cs typeface="Nunito Sans"/>
              <a:sym typeface="Nunito Sans"/>
            </a:endParaRPr>
          </a:p>
        </p:txBody>
      </p:sp>
      <p:pic>
        <p:nvPicPr>
          <p:cNvPr id="15" name="Google Shape;15;p2"/>
          <p:cNvPicPr preferRelativeResize="0"/>
          <p:nvPr/>
        </p:nvPicPr>
        <p:blipFill>
          <a:blip r:embed="rId2">
            <a:alphaModFix/>
          </a:blip>
          <a:stretch>
            <a:fillRect/>
          </a:stretch>
        </p:blipFill>
        <p:spPr>
          <a:xfrm>
            <a:off x="573167" y="3096085"/>
            <a:ext cx="1011651" cy="892000"/>
          </a:xfrm>
          <a:prstGeom prst="rect">
            <a:avLst/>
          </a:prstGeom>
          <a:noFill/>
          <a:ln>
            <a:noFill/>
          </a:ln>
        </p:spPr>
      </p:pic>
      <p:sp>
        <p:nvSpPr>
          <p:cNvPr id="4" name="Google Shape;101;p19">
            <a:hlinkClick r:id="" action="ppaction://hlinkshowjump?jump=firstslide"/>
            <a:extLst>
              <a:ext uri="{FF2B5EF4-FFF2-40B4-BE49-F238E27FC236}">
                <a16:creationId xmlns:a16="http://schemas.microsoft.com/office/drawing/2014/main" id="{C76A108A-1943-FB08-CA22-5EABA08A611F}"/>
              </a:ext>
            </a:extLst>
          </p:cNvPr>
          <p:cNvSpPr txBox="1"/>
          <p:nvPr userDrawn="1"/>
        </p:nvSpPr>
        <p:spPr>
          <a:xfrm>
            <a:off x="445151" y="2290457"/>
            <a:ext cx="3650996" cy="538579"/>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GB" sz="2000" b="0" dirty="0">
                <a:solidFill>
                  <a:schemeClr val="accent2"/>
                </a:solidFill>
                <a:latin typeface="Nunito Sans" pitchFamily="2" charset="77"/>
                <a:ea typeface="Nunito Sans"/>
                <a:cs typeface="Nunito Sans"/>
                <a:sym typeface="Nunito Sans"/>
              </a:rPr>
              <a:t>Standard Form | Number</a:t>
            </a:r>
            <a:endParaRPr sz="2000" b="0" dirty="0">
              <a:solidFill>
                <a:schemeClr val="accent2"/>
              </a:solidFill>
              <a:latin typeface="Nunito Sans" pitchFamily="2" charset="77"/>
            </a:endParaRPr>
          </a:p>
        </p:txBody>
      </p:sp>
      <p:pic>
        <p:nvPicPr>
          <p:cNvPr id="3" name="Picture 2" descr="Logo, icon&#10;&#10;Description automatically generated">
            <a:extLst>
              <a:ext uri="{FF2B5EF4-FFF2-40B4-BE49-F238E27FC236}">
                <a16:creationId xmlns:a16="http://schemas.microsoft.com/office/drawing/2014/main" id="{05F39E8E-9363-13AD-133A-8FDB3C51EB81}"/>
              </a:ext>
            </a:extLst>
          </p:cNvPr>
          <p:cNvPicPr>
            <a:picLocks noChangeAspect="1"/>
          </p:cNvPicPr>
          <p:nvPr userDrawn="1"/>
        </p:nvPicPr>
        <p:blipFill>
          <a:blip r:embed="rId3"/>
          <a:stretch>
            <a:fillRect/>
          </a:stretch>
        </p:blipFill>
        <p:spPr>
          <a:xfrm>
            <a:off x="5502238" y="-12004"/>
            <a:ext cx="3637792" cy="5143500"/>
          </a:xfrm>
          <a:prstGeom prst="rect">
            <a:avLst/>
          </a:prstGeom>
        </p:spPr>
      </p:pic>
    </p:spTree>
    <p:extLst>
      <p:ext uri="{BB962C8B-B14F-4D97-AF65-F5344CB8AC3E}">
        <p14:creationId xmlns:p14="http://schemas.microsoft.com/office/powerpoint/2010/main" val="9284996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2"/>
        <p:cNvGrpSpPr/>
        <p:nvPr/>
      </p:nvGrpSpPr>
      <p:grpSpPr>
        <a:xfrm>
          <a:off x="0" y="0"/>
          <a:ext cx="0" cy="0"/>
          <a:chOff x="0" y="0"/>
          <a:chExt cx="0" cy="0"/>
        </a:xfrm>
      </p:grpSpPr>
      <p:sp>
        <p:nvSpPr>
          <p:cNvPr id="53" name="Google Shape;53;p11"/>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1"/>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55" name="Google Shape;55;p11"/>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6" name="Google Shape;56;p11"/>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57" name="Google Shape;5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8"/>
        <p:cNvGrpSpPr/>
        <p:nvPr/>
      </p:nvGrpSpPr>
      <p:grpSpPr>
        <a:xfrm>
          <a:off x="0" y="0"/>
          <a:ext cx="0" cy="0"/>
          <a:chOff x="0" y="0"/>
          <a:chExt cx="0" cy="0"/>
        </a:xfrm>
      </p:grpSpPr>
      <p:sp>
        <p:nvSpPr>
          <p:cNvPr id="59" name="Google Shape;59;p12"/>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60" name="Google Shape;60;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1"/>
        <p:cNvGrpSpPr/>
        <p:nvPr/>
      </p:nvGrpSpPr>
      <p:grpSpPr>
        <a:xfrm>
          <a:off x="0" y="0"/>
          <a:ext cx="0" cy="0"/>
          <a:chOff x="0" y="0"/>
          <a:chExt cx="0" cy="0"/>
        </a:xfrm>
      </p:grpSpPr>
      <p:sp>
        <p:nvSpPr>
          <p:cNvPr id="62" name="Google Shape;62;p13"/>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63" name="Google Shape;63;p13"/>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64" name="Google Shape;64;p1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5"/>
        <p:cNvGrpSpPr/>
        <p:nvPr/>
      </p:nvGrpSpPr>
      <p:grpSpPr>
        <a:xfrm>
          <a:off x="0" y="0"/>
          <a:ext cx="0" cy="0"/>
          <a:chOff x="0" y="0"/>
          <a:chExt cx="0" cy="0"/>
        </a:xfrm>
      </p:grpSpPr>
      <p:sp>
        <p:nvSpPr>
          <p:cNvPr id="66" name="Google Shape;66;p1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67"/>
        <p:cNvGrpSpPr/>
        <p:nvPr/>
      </p:nvGrpSpPr>
      <p:grpSpPr>
        <a:xfrm>
          <a:off x="0" y="0"/>
          <a:ext cx="0" cy="0"/>
          <a:chOff x="0" y="0"/>
          <a:chExt cx="0" cy="0"/>
        </a:xfrm>
      </p:grpSpPr>
      <p:sp>
        <p:nvSpPr>
          <p:cNvPr id="68" name="Google Shape;68;p15"/>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69" name="Google Shape;69;p15"/>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1200"/>
              </a:spcBef>
              <a:spcAft>
                <a:spcPts val="0"/>
              </a:spcAft>
              <a:buClr>
                <a:schemeClr val="dk1"/>
              </a:buClr>
              <a:buSzPts val="1400"/>
              <a:buChar char="○"/>
              <a:defRPr/>
            </a:lvl2pPr>
            <a:lvl3pPr marL="1371600" lvl="2" indent="-317500" algn="l" rtl="0">
              <a:lnSpc>
                <a:spcPct val="90000"/>
              </a:lnSpc>
              <a:spcBef>
                <a:spcPts val="1200"/>
              </a:spcBef>
              <a:spcAft>
                <a:spcPts val="0"/>
              </a:spcAft>
              <a:buClr>
                <a:schemeClr val="dk1"/>
              </a:buClr>
              <a:buSzPts val="1400"/>
              <a:buChar char="■"/>
              <a:defRPr/>
            </a:lvl3pPr>
            <a:lvl4pPr marL="1828800" lvl="3" indent="-317500" algn="l" rtl="0">
              <a:lnSpc>
                <a:spcPct val="90000"/>
              </a:lnSpc>
              <a:spcBef>
                <a:spcPts val="1200"/>
              </a:spcBef>
              <a:spcAft>
                <a:spcPts val="0"/>
              </a:spcAft>
              <a:buClr>
                <a:schemeClr val="dk1"/>
              </a:buClr>
              <a:buSzPts val="1400"/>
              <a:buChar char="●"/>
              <a:defRPr/>
            </a:lvl4pPr>
            <a:lvl5pPr marL="2286000" lvl="4" indent="-317500" algn="l" rtl="0">
              <a:lnSpc>
                <a:spcPct val="90000"/>
              </a:lnSpc>
              <a:spcBef>
                <a:spcPts val="1200"/>
              </a:spcBef>
              <a:spcAft>
                <a:spcPts val="0"/>
              </a:spcAft>
              <a:buClr>
                <a:schemeClr val="dk1"/>
              </a:buClr>
              <a:buSzPts val="1400"/>
              <a:buChar char="○"/>
              <a:defRPr/>
            </a:lvl5pPr>
            <a:lvl6pPr marL="2743200" lvl="5" indent="-317500" algn="l" rtl="0">
              <a:lnSpc>
                <a:spcPct val="90000"/>
              </a:lnSpc>
              <a:spcBef>
                <a:spcPts val="1200"/>
              </a:spcBef>
              <a:spcAft>
                <a:spcPts val="0"/>
              </a:spcAft>
              <a:buClr>
                <a:schemeClr val="dk1"/>
              </a:buClr>
              <a:buSzPts val="1400"/>
              <a:buChar char="■"/>
              <a:defRPr/>
            </a:lvl6pPr>
            <a:lvl7pPr marL="3200400" lvl="6" indent="-317500" algn="l" rtl="0">
              <a:lnSpc>
                <a:spcPct val="90000"/>
              </a:lnSpc>
              <a:spcBef>
                <a:spcPts val="1200"/>
              </a:spcBef>
              <a:spcAft>
                <a:spcPts val="0"/>
              </a:spcAft>
              <a:buClr>
                <a:schemeClr val="dk1"/>
              </a:buClr>
              <a:buSzPts val="1400"/>
              <a:buChar char="●"/>
              <a:defRPr/>
            </a:lvl7pPr>
            <a:lvl8pPr marL="3657600" lvl="7" indent="-317500" algn="l" rtl="0">
              <a:lnSpc>
                <a:spcPct val="90000"/>
              </a:lnSpc>
              <a:spcBef>
                <a:spcPts val="1200"/>
              </a:spcBef>
              <a:spcAft>
                <a:spcPts val="0"/>
              </a:spcAft>
              <a:buClr>
                <a:schemeClr val="dk1"/>
              </a:buClr>
              <a:buSzPts val="1400"/>
              <a:buChar char="○"/>
              <a:defRPr/>
            </a:lvl8pPr>
            <a:lvl9pPr marL="4114800" lvl="8" indent="-317500" algn="l" rtl="0">
              <a:lnSpc>
                <a:spcPct val="90000"/>
              </a:lnSpc>
              <a:spcBef>
                <a:spcPts val="1200"/>
              </a:spcBef>
              <a:spcAft>
                <a:spcPts val="1200"/>
              </a:spcAft>
              <a:buClr>
                <a:schemeClr val="dk1"/>
              </a:buClr>
              <a:buSzPts val="1400"/>
              <a:buChar char="■"/>
              <a:defRPr/>
            </a:lvl9pPr>
          </a:lstStyle>
          <a:p>
            <a:endParaRPr/>
          </a:p>
        </p:txBody>
      </p:sp>
      <p:sp>
        <p:nvSpPr>
          <p:cNvPr id="70" name="Google Shape;70;p15"/>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71" name="Google Shape;71;p15"/>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72" name="Google Shape;72;p15"/>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reserve="1">
  <p:cSld name="1_Title slide">
    <p:spTree>
      <p:nvGrpSpPr>
        <p:cNvPr id="1" name="Shape 9"/>
        <p:cNvGrpSpPr/>
        <p:nvPr/>
      </p:nvGrpSpPr>
      <p:grpSpPr>
        <a:xfrm>
          <a:off x="0" y="0"/>
          <a:ext cx="0" cy="0"/>
          <a:chOff x="0" y="0"/>
          <a:chExt cx="0" cy="0"/>
        </a:xfrm>
      </p:grpSpPr>
      <p:sp>
        <p:nvSpPr>
          <p:cNvPr id="10" name="Google Shape;10;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
        <p:nvSpPr>
          <p:cNvPr id="12" name="Google Shape;12;p2"/>
          <p:cNvSpPr txBox="1"/>
          <p:nvPr/>
        </p:nvSpPr>
        <p:spPr>
          <a:xfrm>
            <a:off x="475489" y="1333192"/>
            <a:ext cx="6510528" cy="790800"/>
          </a:xfrm>
          <a:prstGeom prst="rect">
            <a:avLst/>
          </a:prstGeom>
          <a:noFill/>
          <a:ln>
            <a:noFill/>
          </a:ln>
        </p:spPr>
        <p:txBody>
          <a:bodyPr spcFirstLastPara="1" wrap="square" lIns="68575" tIns="34275" rIns="68575" bIns="34275" anchor="b" anchorCtr="0">
            <a:normAutofit fontScale="70000" lnSpcReduction="20000"/>
          </a:bodyPr>
          <a:lstStyle/>
          <a:p>
            <a:pPr marL="0" lvl="0" indent="0" algn="l" rtl="0">
              <a:lnSpc>
                <a:spcPct val="90000"/>
              </a:lnSpc>
              <a:spcBef>
                <a:spcPts val="0"/>
              </a:spcBef>
              <a:spcAft>
                <a:spcPts val="0"/>
              </a:spcAft>
              <a:buClr>
                <a:schemeClr val="dk1"/>
              </a:buClr>
              <a:buSzPts val="4500"/>
              <a:buFont typeface="Calibri"/>
              <a:buNone/>
            </a:pPr>
            <a:r>
              <a:rPr lang="en-GB" sz="5000" b="1" dirty="0">
                <a:solidFill>
                  <a:schemeClr val="tx1"/>
                </a:solidFill>
                <a:latin typeface="Nunito Sans"/>
                <a:ea typeface="Nunito Sans"/>
                <a:cs typeface="Nunito Sans"/>
                <a:sym typeface="Nunito Sans"/>
              </a:rPr>
              <a:t>Diagnostic Questions Answers</a:t>
            </a:r>
            <a:endParaRPr sz="5000" b="1" dirty="0">
              <a:solidFill>
                <a:schemeClr val="tx1"/>
              </a:solidFill>
              <a:latin typeface="Nunito Sans"/>
              <a:ea typeface="Nunito Sans"/>
              <a:cs typeface="Nunito Sans"/>
              <a:sym typeface="Nunito Sans"/>
            </a:endParaRPr>
          </a:p>
        </p:txBody>
      </p:sp>
      <p:pic>
        <p:nvPicPr>
          <p:cNvPr id="15" name="Google Shape;15;p2"/>
          <p:cNvPicPr preferRelativeResize="0"/>
          <p:nvPr/>
        </p:nvPicPr>
        <p:blipFill>
          <a:blip r:embed="rId2">
            <a:alphaModFix/>
          </a:blip>
          <a:stretch>
            <a:fillRect/>
          </a:stretch>
        </p:blipFill>
        <p:spPr>
          <a:xfrm>
            <a:off x="573167" y="3096085"/>
            <a:ext cx="1011651" cy="892000"/>
          </a:xfrm>
          <a:prstGeom prst="rect">
            <a:avLst/>
          </a:prstGeom>
          <a:noFill/>
          <a:ln>
            <a:noFill/>
          </a:ln>
        </p:spPr>
      </p:pic>
      <p:sp>
        <p:nvSpPr>
          <p:cNvPr id="4" name="Google Shape;101;p19">
            <a:hlinkClick r:id="" action="ppaction://hlinkshowjump?jump=firstslide"/>
            <a:extLst>
              <a:ext uri="{FF2B5EF4-FFF2-40B4-BE49-F238E27FC236}">
                <a16:creationId xmlns:a16="http://schemas.microsoft.com/office/drawing/2014/main" id="{C76A108A-1943-FB08-CA22-5EABA08A611F}"/>
              </a:ext>
            </a:extLst>
          </p:cNvPr>
          <p:cNvSpPr txBox="1"/>
          <p:nvPr userDrawn="1"/>
        </p:nvSpPr>
        <p:spPr>
          <a:xfrm>
            <a:off x="500015" y="2290457"/>
            <a:ext cx="3650996" cy="538579"/>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GB" sz="2000" b="0" dirty="0">
                <a:solidFill>
                  <a:schemeClr val="accent2"/>
                </a:solidFill>
                <a:latin typeface="Nunito Sans" pitchFamily="2" charset="77"/>
                <a:ea typeface="Nunito Sans"/>
                <a:cs typeface="Nunito Sans"/>
                <a:sym typeface="Nunito Sans"/>
              </a:rPr>
              <a:t>Standard Form | Number</a:t>
            </a:r>
            <a:endParaRPr sz="2000" b="0" dirty="0">
              <a:solidFill>
                <a:schemeClr val="accent2"/>
              </a:solidFill>
              <a:latin typeface="Nunito Sans" pitchFamily="2" charset="77"/>
            </a:endParaRPr>
          </a:p>
        </p:txBody>
      </p:sp>
      <p:pic>
        <p:nvPicPr>
          <p:cNvPr id="2" name="Picture 1" descr="Logo, icon&#10;&#10;Description automatically generated">
            <a:extLst>
              <a:ext uri="{FF2B5EF4-FFF2-40B4-BE49-F238E27FC236}">
                <a16:creationId xmlns:a16="http://schemas.microsoft.com/office/drawing/2014/main" id="{26952405-C1FE-51CC-46C6-6F4B0FE3FBF6}"/>
              </a:ext>
            </a:extLst>
          </p:cNvPr>
          <p:cNvPicPr>
            <a:picLocks noChangeAspect="1"/>
          </p:cNvPicPr>
          <p:nvPr userDrawn="1"/>
        </p:nvPicPr>
        <p:blipFill>
          <a:blip r:embed="rId3"/>
          <a:stretch>
            <a:fillRect/>
          </a:stretch>
        </p:blipFill>
        <p:spPr>
          <a:xfrm>
            <a:off x="5502238" y="-12004"/>
            <a:ext cx="3637792" cy="5143500"/>
          </a:xfrm>
          <a:prstGeom prst="rect">
            <a:avLst/>
          </a:prstGeom>
        </p:spPr>
      </p:pic>
    </p:spTree>
    <p:extLst>
      <p:ext uri="{BB962C8B-B14F-4D97-AF65-F5344CB8AC3E}">
        <p14:creationId xmlns:p14="http://schemas.microsoft.com/office/powerpoint/2010/main" val="11920377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1" preserve="1">
  <p:cSld name="1_Title slide 1">
    <p:spTree>
      <p:nvGrpSpPr>
        <p:cNvPr id="1" name="Shape 16"/>
        <p:cNvGrpSpPr/>
        <p:nvPr/>
      </p:nvGrpSpPr>
      <p:grpSpPr>
        <a:xfrm>
          <a:off x="0" y="0"/>
          <a:ext cx="0" cy="0"/>
          <a:chOff x="0" y="0"/>
          <a:chExt cx="0" cy="0"/>
        </a:xfrm>
      </p:grpSpPr>
      <p:pic>
        <p:nvPicPr>
          <p:cNvPr id="6" name="Picture 5" descr="Shape&#10;&#10;Description automatically generated">
            <a:extLst>
              <a:ext uri="{FF2B5EF4-FFF2-40B4-BE49-F238E27FC236}">
                <a16:creationId xmlns:a16="http://schemas.microsoft.com/office/drawing/2014/main" id="{D8819442-42D4-B3E3-EFDF-427C0B261159}"/>
              </a:ext>
            </a:extLst>
          </p:cNvPr>
          <p:cNvPicPr>
            <a:picLocks noChangeAspect="1"/>
          </p:cNvPicPr>
          <p:nvPr userDrawn="1"/>
        </p:nvPicPr>
        <p:blipFill>
          <a:blip r:embed="rId2"/>
          <a:stretch>
            <a:fillRect/>
          </a:stretch>
        </p:blipFill>
        <p:spPr>
          <a:xfrm>
            <a:off x="7320978" y="-16695"/>
            <a:ext cx="1804307" cy="2715106"/>
          </a:xfrm>
          <a:prstGeom prst="rect">
            <a:avLst/>
          </a:prstGeom>
        </p:spPr>
      </p:pic>
      <p:sp>
        <p:nvSpPr>
          <p:cNvPr id="17" name="Google Shape;17;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pic>
        <p:nvPicPr>
          <p:cNvPr id="22" name="Picture 21" descr="Logo, icon&#10;&#10;Description automatically generated">
            <a:extLst>
              <a:ext uri="{FF2B5EF4-FFF2-40B4-BE49-F238E27FC236}">
                <a16:creationId xmlns:a16="http://schemas.microsoft.com/office/drawing/2014/main" id="{57E3FA74-CBE9-44AA-6F52-969DF902D282}"/>
              </a:ext>
            </a:extLst>
          </p:cNvPr>
          <p:cNvPicPr>
            <a:picLocks noChangeAspect="1"/>
          </p:cNvPicPr>
          <p:nvPr userDrawn="1"/>
        </p:nvPicPr>
        <p:blipFill>
          <a:blip r:embed="rId3"/>
          <a:stretch>
            <a:fillRect/>
          </a:stretch>
        </p:blipFill>
        <p:spPr>
          <a:xfrm>
            <a:off x="8342890" y="4382586"/>
            <a:ext cx="678268" cy="674231"/>
          </a:xfrm>
          <a:prstGeom prst="rect">
            <a:avLst/>
          </a:prstGeom>
        </p:spPr>
      </p:pic>
      <p:pic>
        <p:nvPicPr>
          <p:cNvPr id="3" name="Picture 2" descr="Shape, logo&#10;&#10;Description automatically generated">
            <a:extLst>
              <a:ext uri="{FF2B5EF4-FFF2-40B4-BE49-F238E27FC236}">
                <a16:creationId xmlns:a16="http://schemas.microsoft.com/office/drawing/2014/main" id="{AD0802E4-0BB7-72A3-AB28-A03BF4BD7102}"/>
              </a:ext>
            </a:extLst>
          </p:cNvPr>
          <p:cNvPicPr>
            <a:picLocks noChangeAspect="1"/>
          </p:cNvPicPr>
          <p:nvPr userDrawn="1"/>
        </p:nvPicPr>
        <p:blipFill>
          <a:blip r:embed="rId4"/>
          <a:stretch>
            <a:fillRect/>
          </a:stretch>
        </p:blipFill>
        <p:spPr>
          <a:xfrm>
            <a:off x="4971095" y="2477912"/>
            <a:ext cx="4164096" cy="2666971"/>
          </a:xfrm>
          <a:prstGeom prst="rect">
            <a:avLst/>
          </a:prstGeom>
        </p:spPr>
      </p:pic>
      <p:sp>
        <p:nvSpPr>
          <p:cNvPr id="2" name="TextBox 1">
            <a:extLst>
              <a:ext uri="{FF2B5EF4-FFF2-40B4-BE49-F238E27FC236}">
                <a16:creationId xmlns:a16="http://schemas.microsoft.com/office/drawing/2014/main" id="{5F064C16-16CA-CF21-617F-DA8704B0496E}"/>
              </a:ext>
            </a:extLst>
          </p:cNvPr>
          <p:cNvSpPr txBox="1"/>
          <p:nvPr userDrawn="1"/>
        </p:nvSpPr>
        <p:spPr>
          <a:xfrm>
            <a:off x="122842" y="294891"/>
            <a:ext cx="6907794" cy="584775"/>
          </a:xfrm>
          <a:prstGeom prst="rect">
            <a:avLst/>
          </a:prstGeom>
          <a:noFill/>
        </p:spPr>
        <p:txBody>
          <a:bodyPr wrap="square">
            <a:spAutoFit/>
          </a:bodyPr>
          <a:lstStyle/>
          <a:p>
            <a:r>
              <a:rPr lang="en-GB" sz="3200" dirty="0">
                <a:solidFill>
                  <a:schemeClr val="accent1"/>
                </a:solidFill>
                <a:effectLst/>
                <a:latin typeface="Nunito Sans" pitchFamily="2" charset="77"/>
              </a:rPr>
              <a:t>Where to go next?</a:t>
            </a:r>
            <a:endParaRPr lang="en-US" dirty="0">
              <a:latin typeface="Nunito Sans" pitchFamily="2" charset="77"/>
            </a:endParaRPr>
          </a:p>
        </p:txBody>
      </p:sp>
      <p:pic>
        <p:nvPicPr>
          <p:cNvPr id="5" name="Picture 4" descr="Qr code&#10;&#10;Description automatically generated">
            <a:extLst>
              <a:ext uri="{FF2B5EF4-FFF2-40B4-BE49-F238E27FC236}">
                <a16:creationId xmlns:a16="http://schemas.microsoft.com/office/drawing/2014/main" id="{70915A67-175F-A279-53ED-7A38388C8557}"/>
              </a:ext>
            </a:extLst>
          </p:cNvPr>
          <p:cNvPicPr>
            <a:picLocks noChangeAspect="1"/>
          </p:cNvPicPr>
          <p:nvPr userDrawn="1"/>
        </p:nvPicPr>
        <p:blipFill>
          <a:blip r:embed="rId5"/>
          <a:stretch>
            <a:fillRect/>
          </a:stretch>
        </p:blipFill>
        <p:spPr>
          <a:xfrm>
            <a:off x="7292046" y="1963243"/>
            <a:ext cx="1180412" cy="1172040"/>
          </a:xfrm>
          <a:prstGeom prst="rect">
            <a:avLst/>
          </a:prstGeom>
        </p:spPr>
      </p:pic>
      <p:pic>
        <p:nvPicPr>
          <p:cNvPr id="7" name="Picture 6" descr="Shape&#10;&#10;Description automatically generated with medium confidence">
            <a:extLst>
              <a:ext uri="{FF2B5EF4-FFF2-40B4-BE49-F238E27FC236}">
                <a16:creationId xmlns:a16="http://schemas.microsoft.com/office/drawing/2014/main" id="{413A04CB-B931-90EF-4BF1-E34D08556016}"/>
              </a:ext>
            </a:extLst>
          </p:cNvPr>
          <p:cNvPicPr>
            <a:picLocks noChangeAspect="1"/>
          </p:cNvPicPr>
          <p:nvPr userDrawn="1"/>
        </p:nvPicPr>
        <p:blipFill>
          <a:blip r:embed="rId6"/>
          <a:stretch>
            <a:fillRect/>
          </a:stretch>
        </p:blipFill>
        <p:spPr>
          <a:xfrm rot="2266813">
            <a:off x="6665551" y="1337996"/>
            <a:ext cx="775185" cy="486975"/>
          </a:xfrm>
          <a:prstGeom prst="rect">
            <a:avLst/>
          </a:prstGeom>
        </p:spPr>
      </p:pic>
      <p:sp>
        <p:nvSpPr>
          <p:cNvPr id="11" name="TextBox 10">
            <a:extLst>
              <a:ext uri="{FF2B5EF4-FFF2-40B4-BE49-F238E27FC236}">
                <a16:creationId xmlns:a16="http://schemas.microsoft.com/office/drawing/2014/main" id="{6F6A8987-9A4E-9994-F94B-DE8C2B7E2FC8}"/>
              </a:ext>
            </a:extLst>
          </p:cNvPr>
          <p:cNvSpPr txBox="1"/>
          <p:nvPr userDrawn="1"/>
        </p:nvSpPr>
        <p:spPr>
          <a:xfrm>
            <a:off x="141557" y="881819"/>
            <a:ext cx="6918011" cy="1169551"/>
          </a:xfrm>
          <a:prstGeom prst="rect">
            <a:avLst/>
          </a:prstGeom>
          <a:noFill/>
        </p:spPr>
        <p:txBody>
          <a:bodyPr wrap="square">
            <a:spAutoFit/>
          </a:bodyPr>
          <a:lstStyle/>
          <a:p>
            <a:r>
              <a:rPr lang="en-GB" sz="1400" b="0" i="0" u="none" strike="noStrike" dirty="0">
                <a:solidFill>
                  <a:srgbClr val="1C1C1C"/>
                </a:solidFill>
                <a:effectLst/>
                <a:latin typeface="Nunito Sans" pitchFamily="2" charset="77"/>
              </a:rPr>
              <a:t>For more diagnostic questions, and GCSE maths revision resources and worksheets to support students in fixing any misconceptions take a look at the free Third Space Learning </a:t>
            </a:r>
            <a:r>
              <a:rPr lang="en-GB" sz="1400" b="0" i="0" u="sng" dirty="0">
                <a:solidFill>
                  <a:schemeClr val="accent1"/>
                </a:solidFill>
                <a:effectLst/>
                <a:latin typeface="Nunito Sans" pitchFamily="2" charset="77"/>
                <a:hlinkClick r:id="rId7">
                  <a:extLst>
                    <a:ext uri="{A12FA001-AC4F-418D-AE19-62706E023703}">
                      <ahyp:hlinkClr xmlns:ahyp="http://schemas.microsoft.com/office/drawing/2018/hyperlinkcolor" val="tx"/>
                    </a:ext>
                  </a:extLst>
                </a:hlinkClick>
              </a:rPr>
              <a:t>GCSE maths revision</a:t>
            </a:r>
            <a:r>
              <a:rPr lang="en-GB" sz="1400" b="0" i="0" u="none" strike="noStrike" dirty="0">
                <a:solidFill>
                  <a:schemeClr val="accent1"/>
                </a:solidFill>
                <a:effectLst/>
                <a:latin typeface="Nunito Sans" pitchFamily="2" charset="77"/>
              </a:rPr>
              <a:t> </a:t>
            </a:r>
            <a:r>
              <a:rPr lang="en-GB" sz="1400" b="0" i="0" u="none" strike="noStrike" dirty="0">
                <a:solidFill>
                  <a:srgbClr val="1C1C1C"/>
                </a:solidFill>
                <a:effectLst/>
                <a:latin typeface="Nunito Sans" pitchFamily="2" charset="77"/>
              </a:rPr>
              <a:t>pages.</a:t>
            </a:r>
          </a:p>
          <a:p>
            <a:endParaRPr lang="en-GB" sz="1400" b="0" i="0" u="none" strike="noStrike" dirty="0">
              <a:solidFill>
                <a:srgbClr val="1C1C1C"/>
              </a:solidFill>
              <a:effectLst/>
              <a:latin typeface="Nunito Sans" pitchFamily="2" charset="77"/>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dirty="0">
                <a:effectLst/>
                <a:latin typeface="Nunito Sans" pitchFamily="2" charset="77"/>
              </a:rPr>
              <a:t>Scan the QR code to discover our library of FREE GCSE maths revision resources. </a:t>
            </a:r>
            <a:endParaRPr lang="en-US" dirty="0">
              <a:latin typeface="Nunito Sans" pitchFamily="2" charset="77"/>
            </a:endParaRPr>
          </a:p>
        </p:txBody>
      </p:sp>
      <p:sp>
        <p:nvSpPr>
          <p:cNvPr id="15" name="TextBox 14">
            <a:extLst>
              <a:ext uri="{FF2B5EF4-FFF2-40B4-BE49-F238E27FC236}">
                <a16:creationId xmlns:a16="http://schemas.microsoft.com/office/drawing/2014/main" id="{509E93A4-8436-5724-299C-119F30C81E75}"/>
              </a:ext>
            </a:extLst>
          </p:cNvPr>
          <p:cNvSpPr txBox="1"/>
          <p:nvPr userDrawn="1"/>
        </p:nvSpPr>
        <p:spPr>
          <a:xfrm>
            <a:off x="122842" y="2371384"/>
            <a:ext cx="8494349" cy="1077218"/>
          </a:xfrm>
          <a:prstGeom prst="rect">
            <a:avLst/>
          </a:prstGeom>
          <a:noFill/>
        </p:spPr>
        <p:txBody>
          <a:bodyPr wrap="square">
            <a:spAutoFit/>
          </a:bodyPr>
          <a:lstStyle/>
          <a:p>
            <a:r>
              <a:rPr lang="en-GB" sz="3200" dirty="0">
                <a:solidFill>
                  <a:schemeClr val="accent1"/>
                </a:solidFill>
                <a:effectLst/>
                <a:latin typeface="Nunito Sans" pitchFamily="2" charset="77"/>
              </a:rPr>
              <a:t>Do you have KS4 students who need additional support in maths?</a:t>
            </a:r>
            <a:endParaRPr lang="en-US" dirty="0">
              <a:latin typeface="Nunito Sans" pitchFamily="2" charset="77"/>
            </a:endParaRPr>
          </a:p>
        </p:txBody>
      </p:sp>
      <p:sp>
        <p:nvSpPr>
          <p:cNvPr id="18" name="TextBox 17">
            <a:extLst>
              <a:ext uri="{FF2B5EF4-FFF2-40B4-BE49-F238E27FC236}">
                <a16:creationId xmlns:a16="http://schemas.microsoft.com/office/drawing/2014/main" id="{46EE7124-5F5D-428F-631E-C0173F519C6B}"/>
              </a:ext>
            </a:extLst>
          </p:cNvPr>
          <p:cNvSpPr txBox="1"/>
          <p:nvPr userDrawn="1"/>
        </p:nvSpPr>
        <p:spPr>
          <a:xfrm>
            <a:off x="122842" y="3501701"/>
            <a:ext cx="5568270" cy="1169551"/>
          </a:xfrm>
          <a:prstGeom prst="rect">
            <a:avLst/>
          </a:prstGeom>
          <a:noFill/>
        </p:spPr>
        <p:txBody>
          <a:bodyPr wrap="square">
            <a:spAutoFit/>
          </a:bodyPr>
          <a:lstStyle/>
          <a:p>
            <a:r>
              <a:rPr lang="en-GB" sz="1400" b="0" i="0" u="none" strike="noStrike" dirty="0">
                <a:solidFill>
                  <a:srgbClr val="1C1C1C"/>
                </a:solidFill>
                <a:effectLst/>
                <a:latin typeface="Nunito Sans" pitchFamily="2" charset="77"/>
              </a:rPr>
              <a:t>Our specialist tutors will help students to develop the skills they need to succeed at GCSE in weekly one to one online revision lessons. Trusted by secondary schools across the UK. </a:t>
            </a:r>
          </a:p>
          <a:p>
            <a:endParaRPr lang="en-GB" sz="1400" b="0" i="0" u="none" strike="noStrike" dirty="0">
              <a:solidFill>
                <a:srgbClr val="1C1C1C"/>
              </a:solidFill>
              <a:effectLst/>
              <a:latin typeface="Nunito Sans" pitchFamily="2" charset="77"/>
            </a:endParaRPr>
          </a:p>
          <a:p>
            <a:r>
              <a:rPr lang="en-GB" sz="1400" b="0" i="0" u="none" strike="noStrike" dirty="0">
                <a:solidFill>
                  <a:srgbClr val="1C1C1C"/>
                </a:solidFill>
                <a:effectLst/>
                <a:latin typeface="Nunito Sans" pitchFamily="2" charset="77"/>
              </a:rPr>
              <a:t>Visit </a:t>
            </a:r>
            <a:r>
              <a:rPr lang="en-GB" sz="1400" b="0" i="0" u="none" strike="noStrike" dirty="0">
                <a:solidFill>
                  <a:schemeClr val="accent1"/>
                </a:solidFill>
                <a:effectLst/>
                <a:latin typeface="Nunito Sans" pitchFamily="2" charset="77"/>
                <a:hlinkClick r:id="rId8">
                  <a:extLst>
                    <a:ext uri="{A12FA001-AC4F-418D-AE19-62706E023703}">
                      <ahyp:hlinkClr xmlns:ahyp="http://schemas.microsoft.com/office/drawing/2018/hyperlinkcolor" val="tx"/>
                    </a:ext>
                  </a:extLst>
                </a:hlinkClick>
              </a:rPr>
              <a:t>thirdspacelearning.com</a:t>
            </a:r>
            <a:r>
              <a:rPr lang="en-GB" sz="1400" b="0" i="0" u="none" strike="noStrike" dirty="0">
                <a:solidFill>
                  <a:schemeClr val="accent1"/>
                </a:solidFill>
                <a:effectLst/>
                <a:latin typeface="Nunito Sans" pitchFamily="2" charset="77"/>
              </a:rPr>
              <a:t> </a:t>
            </a:r>
            <a:r>
              <a:rPr lang="en-GB" sz="1400" b="0" i="0" u="none" strike="noStrike" dirty="0">
                <a:solidFill>
                  <a:srgbClr val="1C1C1C"/>
                </a:solidFill>
                <a:effectLst/>
                <a:latin typeface="Nunito Sans" pitchFamily="2" charset="77"/>
              </a:rPr>
              <a:t>to find out more.</a:t>
            </a:r>
          </a:p>
        </p:txBody>
      </p:sp>
    </p:spTree>
    <p:extLst>
      <p:ext uri="{BB962C8B-B14F-4D97-AF65-F5344CB8AC3E}">
        <p14:creationId xmlns:p14="http://schemas.microsoft.com/office/powerpoint/2010/main" val="2533664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7"/>
        <p:cNvGrpSpPr/>
        <p:nvPr/>
      </p:nvGrpSpPr>
      <p:grpSpPr>
        <a:xfrm>
          <a:off x="0" y="0"/>
          <a:ext cx="0" cy="0"/>
          <a:chOff x="0" y="0"/>
          <a:chExt cx="0" cy="0"/>
        </a:xfrm>
      </p:grpSpPr>
      <p:sp>
        <p:nvSpPr>
          <p:cNvPr id="28" name="Google Shape;28;p5"/>
          <p:cNvSpPr txBox="1"/>
          <p:nvPr/>
        </p:nvSpPr>
        <p:spPr>
          <a:xfrm>
            <a:off x="0" y="0"/>
            <a:ext cx="3621300" cy="369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sz="1000" dirty="0">
                <a:solidFill>
                  <a:srgbClr val="2779F5"/>
                </a:solidFill>
                <a:latin typeface="Nunito Sans"/>
                <a:ea typeface="Nunito Sans"/>
                <a:cs typeface="Nunito Sans"/>
                <a:sym typeface="Nunito Sans"/>
              </a:rPr>
              <a:t>  GCSE Number | Diagnostic Questions | Standard Form</a:t>
            </a:r>
            <a:endParaRPr sz="1200" dirty="0"/>
          </a:p>
        </p:txBody>
      </p:sp>
      <p:pic>
        <p:nvPicPr>
          <p:cNvPr id="30" name="Google Shape;30;p5"/>
          <p:cNvPicPr preferRelativeResize="0"/>
          <p:nvPr/>
        </p:nvPicPr>
        <p:blipFill>
          <a:blip r:embed="rId2">
            <a:alphaModFix/>
          </a:blip>
          <a:stretch>
            <a:fillRect/>
          </a:stretch>
        </p:blipFill>
        <p:spPr>
          <a:xfrm>
            <a:off x="7623046" y="205972"/>
            <a:ext cx="1305129" cy="396200"/>
          </a:xfrm>
          <a:prstGeom prst="rect">
            <a:avLst/>
          </a:prstGeom>
          <a:noFill/>
          <a:ln>
            <a:noFill/>
          </a:ln>
        </p:spPr>
      </p:pic>
      <p:sp>
        <p:nvSpPr>
          <p:cNvPr id="4" name="Rectangle 3">
            <a:extLst>
              <a:ext uri="{FF2B5EF4-FFF2-40B4-BE49-F238E27FC236}">
                <a16:creationId xmlns:a16="http://schemas.microsoft.com/office/drawing/2014/main" id="{662B5015-A1FE-B33C-0210-5C97148502B4}"/>
              </a:ext>
            </a:extLst>
          </p:cNvPr>
          <p:cNvSpPr/>
          <p:nvPr userDrawn="1"/>
        </p:nvSpPr>
        <p:spPr>
          <a:xfrm>
            <a:off x="0" y="369300"/>
            <a:ext cx="5696712" cy="396200"/>
          </a:xfrm>
          <a:prstGeom prst="rect">
            <a:avLst/>
          </a:prstGeom>
          <a:solidFill>
            <a:srgbClr val="FF6D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GB" b="1" dirty="0">
              <a:latin typeface="Nunito Sans" pitchFamily="2" charset="77"/>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body 1">
  <p:cSld name="TITLE_AND_BODY_1">
    <p:spTree>
      <p:nvGrpSpPr>
        <p:cNvPr id="1" name="Shape 31"/>
        <p:cNvGrpSpPr/>
        <p:nvPr/>
      </p:nvGrpSpPr>
      <p:grpSpPr>
        <a:xfrm>
          <a:off x="0" y="0"/>
          <a:ext cx="0" cy="0"/>
          <a:chOff x="0" y="0"/>
          <a:chExt cx="0" cy="0"/>
        </a:xfrm>
      </p:grpSpPr>
      <p:sp>
        <p:nvSpPr>
          <p:cNvPr id="32" name="Google Shape;32;p6"/>
          <p:cNvSpPr txBox="1"/>
          <p:nvPr/>
        </p:nvSpPr>
        <p:spPr>
          <a:xfrm>
            <a:off x="0" y="0"/>
            <a:ext cx="3621300" cy="369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sz="1000" dirty="0">
                <a:solidFill>
                  <a:srgbClr val="2779F5"/>
                </a:solidFill>
                <a:latin typeface="Nunito Sans"/>
                <a:ea typeface="Nunito Sans"/>
                <a:cs typeface="Nunito Sans"/>
                <a:sym typeface="Nunito Sans"/>
              </a:rPr>
              <a:t>  GCSE Number | Diagnostic Questions | Standard Form</a:t>
            </a:r>
            <a:endParaRPr sz="1200" dirty="0"/>
          </a:p>
        </p:txBody>
      </p:sp>
      <p:sp>
        <p:nvSpPr>
          <p:cNvPr id="34" name="Google Shape;34;p6"/>
          <p:cNvSpPr/>
          <p:nvPr/>
        </p:nvSpPr>
        <p:spPr>
          <a:xfrm>
            <a:off x="0" y="4863725"/>
            <a:ext cx="9144000" cy="279900"/>
          </a:xfrm>
          <a:prstGeom prst="rect">
            <a:avLst/>
          </a:prstGeom>
          <a:solidFill>
            <a:srgbClr val="09217B"/>
          </a:solidFill>
          <a:ln w="9525" cap="flat" cmpd="sng">
            <a:solidFill>
              <a:srgbClr val="09217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6"/>
          <p:cNvSpPr txBox="1"/>
          <p:nvPr/>
        </p:nvSpPr>
        <p:spPr>
          <a:xfrm>
            <a:off x="2023325" y="4842125"/>
            <a:ext cx="73800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900" b="1">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36" name="Google Shape;36;p6"/>
          <p:cNvPicPr preferRelativeResize="0"/>
          <p:nvPr/>
        </p:nvPicPr>
        <p:blipFill>
          <a:blip r:embed="rId2">
            <a:alphaModFix/>
          </a:blip>
          <a:stretch>
            <a:fillRect/>
          </a:stretch>
        </p:blipFill>
        <p:spPr>
          <a:xfrm>
            <a:off x="7623046" y="205972"/>
            <a:ext cx="1305129" cy="396200"/>
          </a:xfrm>
          <a:prstGeom prst="rect">
            <a:avLst/>
          </a:prstGeom>
          <a:noFill/>
          <a:ln>
            <a:noFill/>
          </a:ln>
        </p:spPr>
      </p:pic>
      <p:sp>
        <p:nvSpPr>
          <p:cNvPr id="2" name="Rectangle 1">
            <a:extLst>
              <a:ext uri="{FF2B5EF4-FFF2-40B4-BE49-F238E27FC236}">
                <a16:creationId xmlns:a16="http://schemas.microsoft.com/office/drawing/2014/main" id="{A06B0189-CB3C-E4F9-A74E-A0917BCBDA1D}"/>
              </a:ext>
            </a:extLst>
          </p:cNvPr>
          <p:cNvSpPr/>
          <p:nvPr userDrawn="1"/>
        </p:nvSpPr>
        <p:spPr>
          <a:xfrm>
            <a:off x="0" y="369300"/>
            <a:ext cx="5696712" cy="396200"/>
          </a:xfrm>
          <a:prstGeom prst="rect">
            <a:avLst/>
          </a:prstGeom>
          <a:solidFill>
            <a:srgbClr val="FF6D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GB" b="1" dirty="0">
              <a:latin typeface="Nunito Sans" pitchFamily="2" charset="77"/>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7"/>
        <p:cNvGrpSpPr/>
        <p:nvPr/>
      </p:nvGrpSpPr>
      <p:grpSpPr>
        <a:xfrm>
          <a:off x="0" y="0"/>
          <a:ext cx="0" cy="0"/>
          <a:chOff x="0" y="0"/>
          <a:chExt cx="0" cy="0"/>
        </a:xfrm>
      </p:grpSpPr>
      <p:sp>
        <p:nvSpPr>
          <p:cNvPr id="38" name="Google Shape;38;p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9" name="Google Shape;39;p7"/>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40" name="Google Shape;40;p7"/>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41" name="Google Shape;4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2"/>
        <p:cNvGrpSpPr/>
        <p:nvPr/>
      </p:nvGrpSpPr>
      <p:grpSpPr>
        <a:xfrm>
          <a:off x="0" y="0"/>
          <a:ext cx="0" cy="0"/>
          <a:chOff x="0" y="0"/>
          <a:chExt cx="0" cy="0"/>
        </a:xfrm>
      </p:grpSpPr>
      <p:sp>
        <p:nvSpPr>
          <p:cNvPr id="43" name="Google Shape;43;p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44" name="Google Shape;4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5"/>
        <p:cNvGrpSpPr/>
        <p:nvPr/>
      </p:nvGrpSpPr>
      <p:grpSpPr>
        <a:xfrm>
          <a:off x="0" y="0"/>
          <a:ext cx="0" cy="0"/>
          <a:chOff x="0" y="0"/>
          <a:chExt cx="0" cy="0"/>
        </a:xfrm>
      </p:grpSpPr>
      <p:sp>
        <p:nvSpPr>
          <p:cNvPr id="46" name="Google Shape;46;p9"/>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7" name="Google Shape;47;p9"/>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48" name="Google Shape;48;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9"/>
        <p:cNvGrpSpPr/>
        <p:nvPr/>
      </p:nvGrpSpPr>
      <p:grpSpPr>
        <a:xfrm>
          <a:off x="0" y="0"/>
          <a:ext cx="0" cy="0"/>
          <a:chOff x="0" y="0"/>
          <a:chExt cx="0" cy="0"/>
        </a:xfrm>
      </p:grpSpPr>
      <p:sp>
        <p:nvSpPr>
          <p:cNvPr id="50" name="Google Shape;50;p10"/>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51" name="Google Shape;51;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63" r:id="rId1"/>
    <p:sldLayoutId id="2147483669" r:id="rId2"/>
    <p:sldLayoutId id="2147483666"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32.png"/></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34.png"/></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38.png"/></Relationships>
</file>

<file path=ppt/slides/_rels/slide18.xml.rels><?xml version="1.0" encoding="UTF-8" standalone="yes"?>
<Relationships xmlns="http://schemas.openxmlformats.org/package/2006/relationships"><Relationship Id="rId3" Type="http://schemas.openxmlformats.org/officeDocument/2006/relationships/image" Target="../media/image380.png"/><Relationship Id="rId2" Type="http://schemas.openxmlformats.org/officeDocument/2006/relationships/notesSlide" Target="../notesSlides/notesSlide17.xml"/><Relationship Id="rId1" Type="http://schemas.openxmlformats.org/officeDocument/2006/relationships/slideLayout" Target="../slideLayouts/slideLayout5.xml"/><Relationship Id="rId4" Type="http://schemas.openxmlformats.org/officeDocument/2006/relationships/image" Target="../media/image39.png"/></Relationships>
</file>

<file path=ppt/slides/_rels/slide1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8.xml"/><Relationship Id="rId1" Type="http://schemas.openxmlformats.org/officeDocument/2006/relationships/slideLayout" Target="../slideLayouts/slideLayout5.xml"/><Relationship Id="rId4" Type="http://schemas.openxmlformats.org/officeDocument/2006/relationships/image" Target="../media/image41.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9.xml"/><Relationship Id="rId1" Type="http://schemas.openxmlformats.org/officeDocument/2006/relationships/slideLayout" Target="../slideLayouts/slideLayout5.xml"/><Relationship Id="rId4" Type="http://schemas.openxmlformats.org/officeDocument/2006/relationships/image" Target="../media/image43.png"/></Relationships>
</file>

<file path=ppt/slides/_rels/slide2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0.xml"/><Relationship Id="rId1" Type="http://schemas.openxmlformats.org/officeDocument/2006/relationships/slideLayout" Target="../slideLayouts/slideLayout5.xml"/><Relationship Id="rId4" Type="http://schemas.openxmlformats.org/officeDocument/2006/relationships/image" Target="../media/image45.png"/></Relationships>
</file>

<file path=ppt/slides/_rels/slide2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1.xml"/><Relationship Id="rId1" Type="http://schemas.openxmlformats.org/officeDocument/2006/relationships/slideLayout" Target="../slideLayouts/slideLayout5.xml"/><Relationship Id="rId4" Type="http://schemas.openxmlformats.org/officeDocument/2006/relationships/image" Target="../media/image47.png"/></Relationships>
</file>

<file path=ppt/slides/_rels/slide2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2.xml"/><Relationship Id="rId1" Type="http://schemas.openxmlformats.org/officeDocument/2006/relationships/slideLayout" Target="../slideLayouts/slideLayout5.xml"/><Relationship Id="rId4" Type="http://schemas.openxmlformats.org/officeDocument/2006/relationships/image" Target="../media/image4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5.xml"/><Relationship Id="rId4" Type="http://schemas.openxmlformats.org/officeDocument/2006/relationships/image" Target="../media/image50.png"/></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4.xml"/><Relationship Id="rId1" Type="http://schemas.openxmlformats.org/officeDocument/2006/relationships/slideLayout" Target="../slideLayouts/slideLayout5.xml"/><Relationship Id="rId4" Type="http://schemas.openxmlformats.org/officeDocument/2006/relationships/image" Target="../media/image51.png"/></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5.xml"/><Relationship Id="rId1" Type="http://schemas.openxmlformats.org/officeDocument/2006/relationships/slideLayout" Target="../slideLayouts/slideLayout5.xml"/><Relationship Id="rId4" Type="http://schemas.openxmlformats.org/officeDocument/2006/relationships/image" Target="../media/image52.png"/></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6.xml"/><Relationship Id="rId1" Type="http://schemas.openxmlformats.org/officeDocument/2006/relationships/slideLayout" Target="../slideLayouts/slideLayout5.xml"/><Relationship Id="rId4" Type="http://schemas.openxmlformats.org/officeDocument/2006/relationships/image" Target="../media/image53.png"/></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7.xml"/><Relationship Id="rId1" Type="http://schemas.openxmlformats.org/officeDocument/2006/relationships/slideLayout" Target="../slideLayouts/slideLayout5.xml"/><Relationship Id="rId4" Type="http://schemas.openxmlformats.org/officeDocument/2006/relationships/image" Target="../media/image5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8.xml"/><Relationship Id="rId1" Type="http://schemas.openxmlformats.org/officeDocument/2006/relationships/slideLayout" Target="../slideLayouts/slideLayout5.xml"/><Relationship Id="rId4" Type="http://schemas.openxmlformats.org/officeDocument/2006/relationships/image" Target="../media/image55.png"/></Relationships>
</file>

<file path=ppt/slides/_rels/slide3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9.xml"/><Relationship Id="rId1" Type="http://schemas.openxmlformats.org/officeDocument/2006/relationships/slideLayout" Target="../slideLayouts/slideLayout5.xml"/><Relationship Id="rId4" Type="http://schemas.openxmlformats.org/officeDocument/2006/relationships/image" Target="../media/image56.png"/></Relationships>
</file>

<file path=ppt/slides/_rels/slide3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0.xml"/><Relationship Id="rId1" Type="http://schemas.openxmlformats.org/officeDocument/2006/relationships/slideLayout" Target="../slideLayouts/slideLayout5.xml"/><Relationship Id="rId4" Type="http://schemas.openxmlformats.org/officeDocument/2006/relationships/image" Target="../media/image57.png"/></Relationships>
</file>

<file path=ppt/slides/_rels/slide3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1.xml"/><Relationship Id="rId1" Type="http://schemas.openxmlformats.org/officeDocument/2006/relationships/slideLayout" Target="../slideLayouts/slideLayout5.xml"/><Relationship Id="rId4" Type="http://schemas.openxmlformats.org/officeDocument/2006/relationships/image" Target="../media/image28.png"/></Relationships>
</file>

<file path=ppt/slides/_rels/slide3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2.xml"/><Relationship Id="rId1" Type="http://schemas.openxmlformats.org/officeDocument/2006/relationships/slideLayout" Target="../slideLayouts/slideLayout5.xml"/><Relationship Id="rId4" Type="http://schemas.openxmlformats.org/officeDocument/2006/relationships/image" Target="../media/image59.png"/></Relationships>
</file>

<file path=ppt/slides/_rels/slide3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33.xml"/><Relationship Id="rId1" Type="http://schemas.openxmlformats.org/officeDocument/2006/relationships/slideLayout" Target="../slideLayouts/slideLayout5.xml"/><Relationship Id="rId4" Type="http://schemas.openxmlformats.org/officeDocument/2006/relationships/image" Target="../media/image32.png"/></Relationships>
</file>

<file path=ppt/slides/_rels/slide36.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4.xml"/><Relationship Id="rId1" Type="http://schemas.openxmlformats.org/officeDocument/2006/relationships/slideLayout" Target="../slideLayouts/slideLayout5.xml"/><Relationship Id="rId4" Type="http://schemas.openxmlformats.org/officeDocument/2006/relationships/image" Target="../media/image34.png"/></Relationships>
</file>

<file path=ppt/slides/_rels/slide3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5.xml"/><Relationship Id="rId1" Type="http://schemas.openxmlformats.org/officeDocument/2006/relationships/slideLayout" Target="../slideLayouts/slideLayout5.xml"/><Relationship Id="rId4" Type="http://schemas.openxmlformats.org/officeDocument/2006/relationships/image" Target="../media/image36.png"/></Relationships>
</file>

<file path=ppt/slides/_rels/slide3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36.xml"/><Relationship Id="rId1" Type="http://schemas.openxmlformats.org/officeDocument/2006/relationships/slideLayout" Target="../slideLayouts/slideLayout5.xml"/><Relationship Id="rId4" Type="http://schemas.openxmlformats.org/officeDocument/2006/relationships/image" Target="../media/image38.png"/></Relationships>
</file>

<file path=ppt/slides/_rels/slide3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7.xml"/><Relationship Id="rId1" Type="http://schemas.openxmlformats.org/officeDocument/2006/relationships/slideLayout" Target="../slideLayouts/slideLayout5.xml"/><Relationship Id="rId4" Type="http://schemas.openxmlformats.org/officeDocument/2006/relationships/image" Target="../media/image39.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12.png"/></Relationships>
</file>

<file path=ppt/slides/_rels/slide40.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8.xml"/><Relationship Id="rId1" Type="http://schemas.openxmlformats.org/officeDocument/2006/relationships/slideLayout" Target="../slideLayouts/slideLayout5.xml"/><Relationship Id="rId4" Type="http://schemas.openxmlformats.org/officeDocument/2006/relationships/image" Target="../media/image41.png"/></Relationships>
</file>

<file path=ppt/slides/_rels/slide4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39.xml"/><Relationship Id="rId1" Type="http://schemas.openxmlformats.org/officeDocument/2006/relationships/slideLayout" Target="../slideLayouts/slideLayout5.xml"/><Relationship Id="rId4" Type="http://schemas.openxmlformats.org/officeDocument/2006/relationships/image" Target="../media/image43.png"/></Relationships>
</file>

<file path=ppt/slides/_rels/slide42.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40.xml"/><Relationship Id="rId1" Type="http://schemas.openxmlformats.org/officeDocument/2006/relationships/slideLayout" Target="../slideLayouts/slideLayout5.xml"/><Relationship Id="rId4" Type="http://schemas.openxmlformats.org/officeDocument/2006/relationships/image" Target="../media/image45.png"/></Relationships>
</file>

<file path=ppt/slides/_rels/slide4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1.xml"/><Relationship Id="rId1" Type="http://schemas.openxmlformats.org/officeDocument/2006/relationships/slideLayout" Target="../slideLayouts/slideLayout5.xml"/><Relationship Id="rId4" Type="http://schemas.openxmlformats.org/officeDocument/2006/relationships/image" Target="../media/image68.png"/></Relationships>
</file>

<file path=ppt/slides/_rels/slide4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42.xml"/><Relationship Id="rId1" Type="http://schemas.openxmlformats.org/officeDocument/2006/relationships/slideLayout" Target="../slideLayouts/slideLayout5.xml"/><Relationship Id="rId4" Type="http://schemas.openxmlformats.org/officeDocument/2006/relationships/image" Target="../media/image49.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99176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7) Write this number in standard form: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dirty="0" smtClean="0">
                                  <a:solidFill>
                                    <a:schemeClr val="dk1"/>
                                  </a:solidFill>
                                  <a:latin typeface="Cambria Math" panose="02040503050406030204" pitchFamily="18" charset="0"/>
                                  <a:cs typeface="Times New Roman"/>
                                  <a:sym typeface="Times New Roman"/>
                                </a:rPr>
                                <m:t>384</m:t>
                              </m:r>
                              <m:r>
                                <a:rPr lang="en-GB" sz="2300" b="0" i="1" dirty="0" smtClean="0">
                                  <a:solidFill>
                                    <a:schemeClr val="dk1"/>
                                  </a:solidFill>
                                  <a:latin typeface="Cambria Math" panose="02040503050406030204" pitchFamily="18" charset="0"/>
                                  <a:cs typeface="Times New Roman"/>
                                  <a:sym typeface="Times New Roman"/>
                                </a:rPr>
                                <m:t> </m:t>
                              </m:r>
                              <m:r>
                                <a:rPr lang="en-GB" sz="2300" b="0" i="1" dirty="0" smtClean="0">
                                  <a:solidFill>
                                    <a:schemeClr val="dk1"/>
                                  </a:solidFill>
                                  <a:latin typeface="Cambria Math" panose="02040503050406030204" pitchFamily="18" charset="0"/>
                                  <a:cs typeface="Times New Roman"/>
                                  <a:sym typeface="Times New Roman"/>
                                </a:rPr>
                                <m:t>000</m:t>
                              </m:r>
                              <m:r>
                                <a:rPr lang="en-GB" sz="2300" b="0" i="1" dirty="0" smtClean="0">
                                  <a:solidFill>
                                    <a:schemeClr val="dk1"/>
                                  </a:solidFill>
                                  <a:latin typeface="Cambria Math" panose="02040503050406030204" pitchFamily="18" charset="0"/>
                                  <a:cs typeface="Times New Roman"/>
                                  <a:sym typeface="Times New Roman"/>
                                </a:rPr>
                                <m:t> </m:t>
                              </m:r>
                              <m:r>
                                <a:rPr lang="en-GB" sz="2300" b="0" i="1" dirty="0" smtClean="0">
                                  <a:solidFill>
                                    <a:schemeClr val="dk1"/>
                                  </a:solidFill>
                                  <a:latin typeface="Cambria Math" panose="02040503050406030204" pitchFamily="18" charset="0"/>
                                  <a:cs typeface="Times New Roman"/>
                                  <a:sym typeface="Times New Roman"/>
                                </a:rPr>
                                <m:t>000</m:t>
                              </m:r>
                              <m:r>
                                <a:rPr lang="en-GB" sz="2300" b="0" i="1" dirty="0" smtClean="0">
                                  <a:solidFill>
                                    <a:schemeClr val="dk1"/>
                                  </a:solidFill>
                                  <a:latin typeface="Cambria Math" panose="02040503050406030204" pitchFamily="18" charset="0"/>
                                  <a:cs typeface="Times New Roman"/>
                                  <a:sym typeface="Times New Roman"/>
                                </a:rPr>
                                <m:t> </m:t>
                              </m:r>
                              <m:r>
                                <a:rPr lang="en-GB" sz="2300" b="0" i="1" dirty="0" smtClean="0">
                                  <a:solidFill>
                                    <a:schemeClr val="dk1"/>
                                  </a:solidFill>
                                  <a:latin typeface="Cambria Math" panose="02040503050406030204" pitchFamily="18" charset="0"/>
                                  <a:cs typeface="Times New Roman"/>
                                  <a:sym typeface="Times New Roman"/>
                                </a:rPr>
                                <m:t>000</m:t>
                              </m:r>
                            </m:oMath>
                          </a14:m>
                          <a:r>
                            <a:rPr lang="en-US" sz="2300" b="0" dirty="0">
                              <a:solidFill>
                                <a:schemeClr val="dk1"/>
                              </a:solidFill>
                              <a:latin typeface="Times New Roman"/>
                              <a:ea typeface="Times New Roman"/>
                              <a:cs typeface="Times New Roman"/>
                              <a:sym typeface="Times New Roman"/>
                            </a:rPr>
                            <a:t> </a:t>
                          </a: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4132361648"/>
                  </p:ext>
                </p:extLst>
              </p:nvPr>
            </p:nvGraphicFramePr>
            <p:xfrm>
              <a:off x="952500" y="2188998"/>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3</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84</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9</m:t>
                                  </m:r>
                                </m:sup>
                              </m:sSup>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84</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11</m:t>
                                  </m:r>
                                </m:sup>
                              </m:sSup>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384</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9</m:t>
                                  </m:r>
                                </m:sup>
                              </m:sSup>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3</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11</m:t>
                                  </m:r>
                                </m:sup>
                              </m:sSup>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4132361648"/>
                  </p:ext>
                </p:extLst>
              </p:nvPr>
            </p:nvGraphicFramePr>
            <p:xfrm>
              <a:off x="952500" y="2188998"/>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04ADB7BD-145A-7C20-90DE-DB4417A45FC1}"/>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Standard Form</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4944544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8) Write this number in standard form: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 </m:t>
                              </m:r>
                              <m:r>
                                <a:rPr lang="en-GB" sz="2300" b="0" i="1" smtClean="0">
                                  <a:solidFill>
                                    <a:schemeClr val="dk1"/>
                                  </a:solidFill>
                                  <a:latin typeface="Cambria Math" panose="02040503050406030204" pitchFamily="18" charset="0"/>
                                  <a:cs typeface="Times New Roman"/>
                                  <a:sym typeface="Times New Roman"/>
                                </a:rPr>
                                <m:t>000</m:t>
                              </m:r>
                              <m:r>
                                <a:rPr lang="en-GB" sz="2300" b="0" i="1" smtClean="0">
                                  <a:solidFill>
                                    <a:schemeClr val="dk1"/>
                                  </a:solidFill>
                                  <a:latin typeface="Cambria Math" panose="02040503050406030204" pitchFamily="18" charset="0"/>
                                  <a:cs typeface="Times New Roman"/>
                                  <a:sym typeface="Times New Roman"/>
                                </a:rPr>
                                <m:t> </m:t>
                              </m:r>
                              <m:r>
                                <a:rPr lang="en-GB" sz="2300" b="0" i="1" smtClean="0">
                                  <a:solidFill>
                                    <a:schemeClr val="dk1"/>
                                  </a:solidFill>
                                  <a:latin typeface="Cambria Math" panose="02040503050406030204" pitchFamily="18" charset="0"/>
                                  <a:cs typeface="Times New Roman"/>
                                  <a:sym typeface="Times New Roman"/>
                                </a:rPr>
                                <m:t>000</m:t>
                              </m:r>
                              <m:r>
                                <a:rPr lang="en-GB" sz="2300" b="0" i="1" smtClean="0">
                                  <a:solidFill>
                                    <a:schemeClr val="dk1"/>
                                  </a:solidFill>
                                  <a:latin typeface="Cambria Math" panose="02040503050406030204" pitchFamily="18" charset="0"/>
                                  <a:cs typeface="Times New Roman"/>
                                  <a:sym typeface="Times New Roman"/>
                                </a:rPr>
                                <m:t> </m:t>
                              </m:r>
                              <m:r>
                                <a:rPr lang="en-GB" sz="2300" b="0" i="1" smtClean="0">
                                  <a:solidFill>
                                    <a:schemeClr val="dk1"/>
                                  </a:solidFill>
                                  <a:latin typeface="Cambria Math" panose="02040503050406030204" pitchFamily="18" charset="0"/>
                                  <a:cs typeface="Times New Roman"/>
                                  <a:sym typeface="Times New Roman"/>
                                </a:rPr>
                                <m:t>047</m:t>
                              </m:r>
                            </m:oMath>
                          </a14:m>
                          <a:r>
                            <a:rPr lang="en-US" sz="2300" b="0" dirty="0">
                              <a:solidFill>
                                <a:schemeClr val="dk1"/>
                              </a:solidFill>
                              <a:latin typeface="Times New Roman"/>
                              <a:ea typeface="Times New Roman"/>
                              <a:cs typeface="Times New Roman"/>
                              <a:sym typeface="Times New Roman"/>
                            </a:rPr>
                            <a:t> </a:t>
                          </a: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453206110"/>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4</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7</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m:t>
                                  </m:r>
                                  <m:r>
                                    <a:rPr lang="ar-AE" sz="1600" b="0" i="1" u="none" strike="noStrike" cap="none" dirty="0" smtClean="0">
                                      <a:solidFill>
                                        <a:schemeClr val="tx1"/>
                                      </a:solidFill>
                                      <a:latin typeface="Cambria Math" panose="02040503050406030204" pitchFamily="18" charset="0"/>
                                      <a:ea typeface="Nunito Sans"/>
                                      <a:cs typeface="Nunito Sans"/>
                                      <a:sym typeface="Nunito Sans"/>
                                    </a:rPr>
                                    <m:t>8</m:t>
                                  </m:r>
                                </m:sup>
                              </m:sSup>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47</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m:t>
                                  </m:r>
                                  <m:r>
                                    <a:rPr lang="ar-AE" sz="1600" b="0" i="1" u="none" strike="noStrike" cap="none" dirty="0" smtClean="0">
                                      <a:solidFill>
                                        <a:schemeClr val="tx1"/>
                                      </a:solidFill>
                                      <a:latin typeface="Cambria Math" panose="02040503050406030204" pitchFamily="18" charset="0"/>
                                      <a:ea typeface="Nunito Sans"/>
                                      <a:cs typeface="Nunito Sans"/>
                                      <a:sym typeface="Nunito Sans"/>
                                    </a:rPr>
                                    <m:t>9</m:t>
                                  </m:r>
                                </m:sup>
                              </m:sSup>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4</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7</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8</m:t>
                                  </m:r>
                                </m:sup>
                              </m:sSup>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4</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7</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m:t>
                                  </m:r>
                                  <m:r>
                                    <a:rPr lang="ar-AE" sz="1600" b="0" i="1" u="none" strike="noStrike" cap="none" dirty="0" smtClean="0">
                                      <a:solidFill>
                                        <a:schemeClr val="tx1"/>
                                      </a:solidFill>
                                      <a:latin typeface="Cambria Math" panose="02040503050406030204" pitchFamily="18" charset="0"/>
                                      <a:ea typeface="Nunito Sans"/>
                                      <a:cs typeface="Nunito Sans"/>
                                      <a:sym typeface="Nunito Sans"/>
                                    </a:rPr>
                                    <m:t>9</m:t>
                                  </m:r>
                                </m:sup>
                              </m:sSup>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453206110"/>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E6597F13-FE49-A575-2C7A-BEE6AE1F3BF9}"/>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Standard Form</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9560855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25730457"/>
                  </p:ext>
                </p:extLst>
              </p:nvPr>
            </p:nvGraphicFramePr>
            <p:xfrm>
              <a:off x="952500" y="2190749"/>
              <a:ext cx="7239000" cy="1966946"/>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3">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35800</m:t>
                              </m:r>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smtClean="0">
                                  <a:solidFill>
                                    <a:schemeClr val="tx1"/>
                                  </a:solidFill>
                                  <a:latin typeface="Cambria Math" panose="02040503050406030204" pitchFamily="18" charset="0"/>
                                  <a:ea typeface="Nunito Sans"/>
                                  <a:cs typeface="Nunito Sans"/>
                                  <a:sym typeface="Nunito Sans"/>
                                </a:rPr>
                                <m:t>3</m:t>
                              </m:r>
                              <m:r>
                                <a:rPr lang="en-GB" sz="1600" b="0" i="1" u="none" strike="noStrike" cap="none" smtClean="0">
                                  <a:solidFill>
                                    <a:schemeClr val="tx1"/>
                                  </a:solidFill>
                                  <a:latin typeface="Cambria Math" panose="02040503050406030204" pitchFamily="18" charset="0"/>
                                  <a:ea typeface="Nunito Sans"/>
                                  <a:cs typeface="Nunito Sans"/>
                                  <a:sym typeface="Nunito Sans"/>
                                </a:rPr>
                                <m:t>.</m:t>
                              </m:r>
                              <m:r>
                                <a:rPr lang="en-GB" sz="1600" b="0" i="1" u="none" strike="noStrike" cap="none" smtClean="0">
                                  <a:solidFill>
                                    <a:schemeClr val="tx1"/>
                                  </a:solidFill>
                                  <a:latin typeface="Cambria Math" panose="02040503050406030204" pitchFamily="18" charset="0"/>
                                  <a:ea typeface="Nunito Sans"/>
                                  <a:cs typeface="Nunito Sans"/>
                                  <a:sym typeface="Nunito Sans"/>
                                </a:rPr>
                                <m:t>58</m:t>
                              </m:r>
                              <m:r>
                                <a:rPr lang="en-GB" sz="1600" b="0" i="1" u="none" strike="noStrike" cap="none" smtClean="0">
                                  <a:solidFill>
                                    <a:schemeClr val="tx1"/>
                                  </a:solidFill>
                                  <a:latin typeface="Cambria Math" panose="02040503050406030204" pitchFamily="18" charset="0"/>
                                  <a:ea typeface="Nunito Sans"/>
                                  <a:cs typeface="Nunito Sans"/>
                                  <a:sym typeface="Nunito Sans"/>
                                </a:rPr>
                                <m:t>×</m:t>
                              </m:r>
                              <m:sSup>
                                <m:sSupPr>
                                  <m:ctrlPr>
                                    <a:rPr lang="en-GB" sz="1600" b="0" i="1" u="none" strike="noStrike" cap="none" smtClean="0">
                                      <a:solidFill>
                                        <a:schemeClr val="tx1"/>
                                      </a:solidFill>
                                      <a:latin typeface="Cambria Math" panose="02040503050406030204" pitchFamily="18" charset="0"/>
                                      <a:ea typeface="Nunito Sans"/>
                                      <a:cs typeface="Nunito Sans"/>
                                      <a:sym typeface="Nunito Sans"/>
                                    </a:rPr>
                                  </m:ctrlPr>
                                </m:sSupPr>
                                <m:e>
                                  <m:r>
                                    <a:rPr lang="en-GB" sz="1600" b="0" i="1" u="none" strike="noStrike" cap="none" smtClean="0">
                                      <a:solidFill>
                                        <a:schemeClr val="tx1"/>
                                      </a:solidFill>
                                      <a:latin typeface="Cambria Math" panose="02040503050406030204" pitchFamily="18" charset="0"/>
                                      <a:ea typeface="Nunito Sans"/>
                                      <a:cs typeface="Nunito Sans"/>
                                      <a:sym typeface="Nunito Sans"/>
                                    </a:rPr>
                                    <m:t>10</m:t>
                                  </m:r>
                                </m:e>
                                <m:sup>
                                  <m:r>
                                    <a:rPr lang="en-GB" sz="1600" b="0" i="1" u="none" strike="noStrike" cap="none" smtClean="0">
                                      <a:solidFill>
                                        <a:schemeClr val="tx1"/>
                                      </a:solidFill>
                                      <a:latin typeface="Cambria Math" panose="02040503050406030204" pitchFamily="18" charset="0"/>
                                      <a:ea typeface="Nunito Sans"/>
                                      <a:cs typeface="Nunito Sans"/>
                                      <a:sym typeface="Nunito Sans"/>
                                    </a:rPr>
                                    <m:t>4</m:t>
                                  </m:r>
                                </m:sup>
                              </m:sSup>
                            </m:oMath>
                          </a14:m>
                          <a:r>
                            <a:rPr lang="en-GB" sz="1600" u="none" strike="noStrike" cap="none" dirty="0">
                              <a:solidFill>
                                <a:schemeClr val="tx1"/>
                              </a:solidFill>
                              <a:latin typeface="Nunito Sans"/>
                              <a:ea typeface="Nunito Sans"/>
                              <a:cs typeface="Nunito Sans"/>
                              <a:sym typeface="Nunito Sans"/>
                            </a:rPr>
                            <a:t> </a:t>
                          </a:r>
                          <a:endParaRPr lang="en-GB" sz="1400" u="none" strike="noStrike" cap="none"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15000"/>
                            </a:lnSpc>
                            <a:spcBef>
                              <a:spcPts val="0"/>
                            </a:spcBef>
                            <a:spcAft>
                              <a:spcPts val="0"/>
                            </a:spcAft>
                            <a:buClr>
                              <a:srgbClr val="000000"/>
                            </a:buClr>
                            <a:buSzPts val="1600"/>
                            <a:buFont typeface="Arial"/>
                            <a:buNone/>
                            <a:tabLst/>
                            <a:defRPr/>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3">
                    <a:tc>
                      <a:txBody>
                        <a:bodyPr/>
                        <a:lstStyle/>
                        <a:p>
                          <a:pPr marL="0" marR="0" lvl="0" indent="0" algn="l" defTabSz="914400" rtl="0" eaLnBrk="1" fontAlgn="auto" latinLnBrk="0" hangingPunct="1">
                            <a:lnSpc>
                              <a:spcPct val="115000"/>
                            </a:lnSpc>
                            <a:spcBef>
                              <a:spcPts val="0"/>
                            </a:spcBef>
                            <a:spcAft>
                              <a:spcPts val="0"/>
                            </a:spcAft>
                            <a:buClr>
                              <a:srgbClr val="000000"/>
                            </a:buClr>
                            <a:buSzPts val="1600"/>
                            <a:buFont typeface="Arial"/>
                            <a:buNone/>
                            <a:tabLst/>
                            <a:defRPr/>
                          </a:pPr>
                          <a:r>
                            <a:rPr lang="en-GB" sz="1600" u="none" strike="noStrike" cap="none" dirty="0">
                              <a:solidFill>
                                <a:schemeClr val="tx1"/>
                              </a:solidFill>
                              <a:latin typeface="Nunito Sans"/>
                              <a:ea typeface="Nunito Sans"/>
                              <a:cs typeface="Nunito Sans"/>
                              <a:sym typeface="Nunito Sans"/>
                            </a:rPr>
                            <a:t>C)</a:t>
                          </a:r>
                          <a:r>
                            <a:rPr lang="en-US" sz="1600" b="0" u="none" strike="noStrike" cap="none" dirty="0">
                              <a:solidFill>
                                <a:schemeClr val="tx1"/>
                              </a:solidFill>
                              <a:ea typeface="Nunito Sans"/>
                              <a:cs typeface="Nunito Sans"/>
                              <a:sym typeface="Nunito Sans"/>
                            </a:rPr>
                            <a:t>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3</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58</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en-GB"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en-GB" sz="1600" b="0" i="1" u="none" strike="noStrike" cap="none" dirty="0" smtClean="0">
                                      <a:solidFill>
                                        <a:schemeClr val="tx1"/>
                                      </a:solidFill>
                                      <a:latin typeface="Cambria Math" panose="02040503050406030204" pitchFamily="18" charset="0"/>
                                      <a:ea typeface="Nunito Sans"/>
                                      <a:cs typeface="Nunito Sans"/>
                                      <a:sym typeface="Nunito Sans"/>
                                    </a:rPr>
                                    <m:t>5</m:t>
                                  </m:r>
                                </m:sup>
                              </m:sSup>
                            </m:oMath>
                          </a14:m>
                          <a:r>
                            <a:rPr lang="en-US" sz="1600" u="none" strike="noStrike" cap="none" dirty="0">
                              <a:solidFill>
                                <a:schemeClr val="tx1"/>
                              </a:solidFill>
                              <a:latin typeface="Nunito Sans"/>
                              <a:ea typeface="Nunito Sans"/>
                              <a:cs typeface="Nunito Sans"/>
                              <a:sym typeface="Nunito Sans"/>
                            </a:rPr>
                            <a:t> </a:t>
                          </a:r>
                        </a:p>
                        <a:p>
                          <a:pPr marL="0" marR="0" lvl="0" indent="0" algn="l" defTabSz="914400" rtl="0" eaLnBrk="1" fontAlgn="auto" latinLnBrk="0" hangingPunct="1">
                            <a:lnSpc>
                              <a:spcPct val="115000"/>
                            </a:lnSpc>
                            <a:spcBef>
                              <a:spcPts val="0"/>
                            </a:spcBef>
                            <a:spcAft>
                              <a:spcPts val="0"/>
                            </a:spcAft>
                            <a:buClr>
                              <a:srgbClr val="000000"/>
                            </a:buClr>
                            <a:buSzPts val="1600"/>
                            <a:buFont typeface="Arial"/>
                            <a:buNone/>
                            <a:tabLst/>
                            <a:defRPr/>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358</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0</m:t>
                                  </m:r>
                                </m:sup>
                              </m:sSup>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25730457"/>
                  </p:ext>
                </p:extLst>
              </p:nvPr>
            </p:nvGraphicFramePr>
            <p:xfrm>
              <a:off x="952500" y="2190749"/>
              <a:ext cx="7239000" cy="1966946"/>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7DFCF32D-7E7A-D733-3441-72ED50BCC98A}"/>
                  </a:ext>
                </a:extLst>
              </p:cNvPr>
              <p:cNvGraphicFramePr/>
              <p:nvPr/>
            </p:nvGraphicFramePr>
            <p:xfrm>
              <a:off x="108044" y="862525"/>
              <a:ext cx="8750206" cy="1141766"/>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141766">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9) Rewrite in correct standard form: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dirty="0" smtClean="0">
                                  <a:solidFill>
                                    <a:schemeClr val="dk1"/>
                                  </a:solidFill>
                                  <a:latin typeface="Cambria Math" panose="02040503050406030204" pitchFamily="18" charset="0"/>
                                  <a:cs typeface="Times New Roman"/>
                                  <a:sym typeface="Times New Roman"/>
                                </a:rPr>
                                <m:t>358</m:t>
                              </m:r>
                              <m:r>
                                <a:rPr lang="en-GB" sz="2300" b="0" i="1" dirty="0" smtClean="0">
                                  <a:solidFill>
                                    <a:schemeClr val="dk1"/>
                                  </a:solidFill>
                                  <a:latin typeface="Cambria Math" panose="02040503050406030204" pitchFamily="18" charset="0"/>
                                  <a:cs typeface="Times New Roman"/>
                                  <a:sym typeface="Times New Roman"/>
                                </a:rPr>
                                <m:t>×</m:t>
                              </m:r>
                              <m:sSup>
                                <m:sSupPr>
                                  <m:ctrlPr>
                                    <a:rPr lang="en-GB" sz="2300" b="0" i="1" dirty="0" smtClean="0">
                                      <a:solidFill>
                                        <a:schemeClr val="dk1"/>
                                      </a:solidFill>
                                      <a:latin typeface="Cambria Math" panose="02040503050406030204" pitchFamily="18" charset="0"/>
                                      <a:cs typeface="Times New Roman"/>
                                      <a:sym typeface="Times New Roman"/>
                                    </a:rPr>
                                  </m:ctrlPr>
                                </m:sSupPr>
                                <m:e>
                                  <m:r>
                                    <a:rPr lang="en-GB" sz="2300" b="0" i="1" dirty="0" smtClean="0">
                                      <a:solidFill>
                                        <a:schemeClr val="dk1"/>
                                      </a:solidFill>
                                      <a:latin typeface="Cambria Math" panose="02040503050406030204" pitchFamily="18" charset="0"/>
                                      <a:cs typeface="Times New Roman"/>
                                      <a:sym typeface="Times New Roman"/>
                                    </a:rPr>
                                    <m:t>10</m:t>
                                  </m:r>
                                </m:e>
                                <m:sup>
                                  <m:r>
                                    <a:rPr lang="en-GB" sz="2300" b="0" i="1" dirty="0" smtClean="0">
                                      <a:solidFill>
                                        <a:schemeClr val="dk1"/>
                                      </a:solidFill>
                                      <a:latin typeface="Cambria Math" panose="02040503050406030204" pitchFamily="18" charset="0"/>
                                      <a:cs typeface="Times New Roman"/>
                                      <a:sym typeface="Times New Roman"/>
                                    </a:rPr>
                                    <m:t>2</m:t>
                                  </m:r>
                                </m:sup>
                              </m:sSup>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7DFCF32D-7E7A-D733-3441-72ED50BCC98A}"/>
                  </a:ext>
                </a:extLst>
              </p:cNvPr>
              <p:cNvGraphicFramePr/>
              <p:nvPr/>
            </p:nvGraphicFramePr>
            <p:xfrm>
              <a:off x="108044" y="862525"/>
              <a:ext cx="8750206" cy="1141766"/>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14176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064" r="-139" b="-1064"/>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AEE50FD7-BCCC-8CD8-F04B-935539BF6EE3}"/>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Standard Form</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7461644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10) Rewrite in correct standard form: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9500</m:t>
                              </m:r>
                              <m:r>
                                <a:rPr lang="en-GB" sz="2300" b="0" i="1" smtClean="0">
                                  <a:solidFill>
                                    <a:schemeClr val="dk1"/>
                                  </a:solidFill>
                                  <a:latin typeface="Cambria Math" panose="02040503050406030204" pitchFamily="18" charset="0"/>
                                  <a:cs typeface="Times New Roman"/>
                                  <a:sym typeface="Times New Roman"/>
                                </a:rPr>
                                <m:t>×</m:t>
                              </m:r>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10</m:t>
                                  </m:r>
                                </m:e>
                                <m:sup>
                                  <m:r>
                                    <a:rPr lang="en-GB" sz="2300" b="0" i="1" smtClean="0">
                                      <a:solidFill>
                                        <a:schemeClr val="dk1"/>
                                      </a:solidFill>
                                      <a:latin typeface="Cambria Math" panose="02040503050406030204" pitchFamily="18" charset="0"/>
                                      <a:cs typeface="Times New Roman"/>
                                      <a:sym typeface="Times New Roman"/>
                                    </a:rPr>
                                    <m:t>5</m:t>
                                  </m:r>
                                </m:sup>
                              </m:sSup>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2992862376"/>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282">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i="1" u="none" strike="noStrike" cap="none" dirty="0" smtClean="0">
                                  <a:solidFill>
                                    <a:schemeClr val="tx1"/>
                                  </a:solidFill>
                                  <a:latin typeface="Cambria Math" panose="02040503050406030204" pitchFamily="18" charset="0"/>
                                  <a:ea typeface="Nunito Sans"/>
                                  <a:cs typeface="Nunito Sans"/>
                                  <a:sym typeface="Nunito Sans"/>
                                </a:rPr>
                                <m:t>9</m:t>
                              </m:r>
                              <m:r>
                                <a:rPr lang="en-GB" sz="1600" i="1" u="none" strike="noStrike" cap="none" dirty="0" smtClean="0">
                                  <a:solidFill>
                                    <a:schemeClr val="tx1"/>
                                  </a:solidFill>
                                  <a:latin typeface="Cambria Math" panose="02040503050406030204" pitchFamily="18" charset="0"/>
                                  <a:ea typeface="Nunito Sans"/>
                                  <a:cs typeface="Nunito Sans"/>
                                  <a:sym typeface="Nunito Sans"/>
                                </a:rPr>
                                <m:t>.</m:t>
                              </m:r>
                              <m:r>
                                <a:rPr lang="en-GB" sz="1600" i="1" u="none" strike="noStrike" cap="none" dirty="0" smtClean="0">
                                  <a:solidFill>
                                    <a:schemeClr val="tx1"/>
                                  </a:solidFill>
                                  <a:latin typeface="Cambria Math" panose="02040503050406030204" pitchFamily="18" charset="0"/>
                                  <a:ea typeface="Nunito Sans"/>
                                  <a:cs typeface="Nunito Sans"/>
                                  <a:sym typeface="Nunito Sans"/>
                                </a:rPr>
                                <m:t>5</m:t>
                              </m:r>
                              <m:r>
                                <a:rPr lang="en-GB" sz="160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i="1" u="none" strike="noStrike" cap="none" dirty="0" smtClean="0">
                                      <a:solidFill>
                                        <a:schemeClr val="tx1"/>
                                      </a:solidFill>
                                      <a:latin typeface="Cambria Math" panose="02040503050406030204" pitchFamily="18" charset="0"/>
                                      <a:ea typeface="Nunito Sans"/>
                                      <a:cs typeface="Nunito Sans"/>
                                      <a:sym typeface="Nunito Sans"/>
                                    </a:rPr>
                                    <m:t>8</m:t>
                                  </m:r>
                                </m:sup>
                              </m:sSup>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9</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5</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7</m:t>
                                  </m:r>
                                </m:sup>
                              </m:sSup>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666">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9</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5</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2</m:t>
                                  </m:r>
                                </m:sup>
                              </m:sSup>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9</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5</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9</m:t>
                                  </m:r>
                                </m:sup>
                              </m:sSup>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2992862376"/>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282">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366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p:sp>
        <p:nvSpPr>
          <p:cNvPr id="3" name="Google Shape;104;p20">
            <a:extLst>
              <a:ext uri="{FF2B5EF4-FFF2-40B4-BE49-F238E27FC236}">
                <a16:creationId xmlns:a16="http://schemas.microsoft.com/office/drawing/2014/main" id="{36147B16-0A60-FDD1-EB3E-7612700B3751}"/>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Standard Form</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1140585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2958969707"/>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2</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1</m:t>
                                  </m:r>
                                </m:sup>
                              </m:sSup>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2</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m:t>
                                  </m:r>
                                  <m:r>
                                    <a:rPr lang="ar-AE" sz="1600" b="0" i="1" u="none" strike="noStrike" cap="none" dirty="0" smtClean="0">
                                      <a:solidFill>
                                        <a:schemeClr val="tx1"/>
                                      </a:solidFill>
                                      <a:latin typeface="Cambria Math" panose="02040503050406030204" pitchFamily="18" charset="0"/>
                                      <a:ea typeface="Nunito Sans"/>
                                      <a:cs typeface="Nunito Sans"/>
                                      <a:sym typeface="Nunito Sans"/>
                                    </a:rPr>
                                    <m:t>6</m:t>
                                  </m:r>
                                </m:sup>
                              </m:sSup>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2</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en-GB"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7</m:t>
                                  </m:r>
                                </m:sup>
                              </m:sSup>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en-GB"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en-GB" sz="1600" b="0" i="1" u="none" strike="noStrike" cap="none" dirty="0" smtClean="0">
                                      <a:solidFill>
                                        <a:schemeClr val="tx1"/>
                                      </a:solidFill>
                                      <a:latin typeface="Cambria Math" panose="02040503050406030204" pitchFamily="18" charset="0"/>
                                      <a:ea typeface="Nunito Sans"/>
                                      <a:cs typeface="Nunito Sans"/>
                                      <a:sym typeface="Nunito Sans"/>
                                    </a:rPr>
                                    <m:t>7</m:t>
                                  </m:r>
                                </m:sup>
                              </m:sSup>
                            </m:oMath>
                          </a14:m>
                          <a:r>
                            <a:rPr lang="en-GB"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2958969707"/>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EE80A8A9-C2A6-BF08-AD49-77A341EE056E}"/>
                  </a:ext>
                </a:extLst>
              </p:cNvPr>
              <p:cNvGraphicFramePr/>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11) Rewrite in correct standard form: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0002</m:t>
                              </m:r>
                              <m:r>
                                <a:rPr lang="en-GB" sz="2300" b="0" i="1" smtClean="0">
                                  <a:solidFill>
                                    <a:schemeClr val="dk1"/>
                                  </a:solidFill>
                                  <a:latin typeface="Cambria Math" panose="02040503050406030204" pitchFamily="18" charset="0"/>
                                  <a:cs typeface="Times New Roman"/>
                                  <a:sym typeface="Times New Roman"/>
                                </a:rPr>
                                <m:t>×</m:t>
                              </m:r>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10</m:t>
                                  </m:r>
                                </m:e>
                                <m:sup>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3</m:t>
                                  </m:r>
                                </m:sup>
                              </m:sSup>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EE80A8A9-C2A6-BF08-AD49-77A341EE056E}"/>
                  </a:ext>
                </a:extLst>
              </p:cNvPr>
              <p:cNvGraphicFramePr/>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95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24" r="-139" b="-1124"/>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E5F24A8D-A7FA-CEB9-35F5-C3DC739D8FD5}"/>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Standard Form</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8876549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Standard Form</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3006556248"/>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6</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7</m:t>
                                  </m:r>
                                </m:sup>
                              </m:sSup>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6</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11</m:t>
                                  </m:r>
                                </m:sup>
                              </m:sSup>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6</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m:t>
                                  </m:r>
                                  <m:r>
                                    <a:rPr lang="ar-AE" sz="1600" b="0" i="1" u="none" strike="noStrike" cap="none" dirty="0" smtClean="0">
                                      <a:solidFill>
                                        <a:schemeClr val="tx1"/>
                                      </a:solidFill>
                                      <a:latin typeface="Cambria Math" panose="02040503050406030204" pitchFamily="18" charset="0"/>
                                      <a:ea typeface="Nunito Sans"/>
                                      <a:cs typeface="Nunito Sans"/>
                                      <a:sym typeface="Nunito Sans"/>
                                    </a:rPr>
                                    <m:t>3</m:t>
                                  </m:r>
                                </m:sup>
                              </m:sSup>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6</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12</m:t>
                                  </m:r>
                                </m:sup>
                              </m:sSup>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3006556248"/>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DEB63519-DE49-0BC4-D73E-07F69D6B4A59}"/>
                  </a:ext>
                </a:extLst>
              </p:cNvPr>
              <p:cNvGraphicFramePr/>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12) Giving your answer in standard form,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d>
                                <m:dPr>
                                  <m:ctrlPr>
                                    <a:rPr lang="en-GB" sz="2300" b="0" i="1" smtClean="0">
                                      <a:solidFill>
                                        <a:schemeClr val="dk1"/>
                                      </a:solidFill>
                                      <a:latin typeface="Cambria Math" panose="02040503050406030204" pitchFamily="18" charset="0"/>
                                      <a:cs typeface="Times New Roman"/>
                                      <a:sym typeface="Times New Roman"/>
                                    </a:rPr>
                                  </m:ctrlPr>
                                </m:dPr>
                                <m:e>
                                  <m:r>
                                    <a:rPr lang="en-GB" sz="2300" b="0" i="1" smtClean="0">
                                      <a:solidFill>
                                        <a:schemeClr val="dk1"/>
                                      </a:solidFill>
                                      <a:latin typeface="Cambria Math" panose="02040503050406030204" pitchFamily="18" charset="0"/>
                                      <a:cs typeface="Times New Roman"/>
                                      <a:sym typeface="Times New Roman"/>
                                    </a:rPr>
                                    <m:t>2</m:t>
                                  </m:r>
                                  <m:r>
                                    <a:rPr lang="en-GB" sz="2300" b="0" i="1" smtClean="0">
                                      <a:solidFill>
                                        <a:schemeClr val="dk1"/>
                                      </a:solidFill>
                                      <a:latin typeface="Cambria Math" panose="02040503050406030204" pitchFamily="18" charset="0"/>
                                      <a:cs typeface="Times New Roman"/>
                                      <a:sym typeface="Times New Roman"/>
                                    </a:rPr>
                                    <m:t>×</m:t>
                                  </m:r>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10</m:t>
                                      </m:r>
                                    </m:e>
                                    <m:sup>
                                      <m:r>
                                        <a:rPr lang="en-GB" sz="2300" b="0" i="1" smtClean="0">
                                          <a:solidFill>
                                            <a:schemeClr val="dk1"/>
                                          </a:solidFill>
                                          <a:latin typeface="Cambria Math" panose="02040503050406030204" pitchFamily="18" charset="0"/>
                                          <a:cs typeface="Times New Roman"/>
                                          <a:sym typeface="Times New Roman"/>
                                        </a:rPr>
                                        <m:t>4</m:t>
                                      </m:r>
                                    </m:sup>
                                  </m:sSup>
                                </m:e>
                              </m:d>
                              <m:r>
                                <a:rPr lang="en-GB" sz="2300" b="0" i="1" smtClean="0">
                                  <a:solidFill>
                                    <a:schemeClr val="dk1"/>
                                  </a:solidFill>
                                  <a:latin typeface="Cambria Math" panose="02040503050406030204" pitchFamily="18" charset="0"/>
                                  <a:cs typeface="Times New Roman"/>
                                  <a:sym typeface="Times New Roman"/>
                                </a:rPr>
                                <m:t>×</m:t>
                              </m:r>
                              <m:d>
                                <m:dPr>
                                  <m:ctrlPr>
                                    <a:rPr lang="en-GB" sz="2300" b="0" i="1" smtClean="0">
                                      <a:solidFill>
                                        <a:schemeClr val="dk1"/>
                                      </a:solidFill>
                                      <a:latin typeface="Cambria Math" panose="02040503050406030204" pitchFamily="18" charset="0"/>
                                      <a:cs typeface="Times New Roman"/>
                                      <a:sym typeface="Times New Roman"/>
                                    </a:rPr>
                                  </m:ctrlPr>
                                </m:dPr>
                                <m:e>
                                  <m:r>
                                    <a:rPr lang="en-GB" sz="2300" b="0" i="1" smtClean="0">
                                      <a:solidFill>
                                        <a:schemeClr val="dk1"/>
                                      </a:solidFill>
                                      <a:latin typeface="Cambria Math" panose="02040503050406030204" pitchFamily="18" charset="0"/>
                                      <a:cs typeface="Times New Roman"/>
                                      <a:sym typeface="Times New Roman"/>
                                    </a:rPr>
                                    <m:t>3</m:t>
                                  </m:r>
                                  <m:r>
                                    <a:rPr lang="en-GB" sz="2300" b="0" i="1" smtClean="0">
                                      <a:solidFill>
                                        <a:schemeClr val="dk1"/>
                                      </a:solidFill>
                                      <a:latin typeface="Cambria Math" panose="02040503050406030204" pitchFamily="18" charset="0"/>
                                      <a:cs typeface="Times New Roman"/>
                                      <a:sym typeface="Times New Roman"/>
                                    </a:rPr>
                                    <m:t>×</m:t>
                                  </m:r>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10</m:t>
                                      </m:r>
                                    </m:e>
                                    <m:sup>
                                      <m:r>
                                        <a:rPr lang="en-GB" sz="2300" b="0" i="1" smtClean="0">
                                          <a:solidFill>
                                            <a:schemeClr val="dk1"/>
                                          </a:solidFill>
                                          <a:latin typeface="Cambria Math" panose="02040503050406030204" pitchFamily="18" charset="0"/>
                                          <a:cs typeface="Times New Roman"/>
                                          <a:sym typeface="Times New Roman"/>
                                        </a:rPr>
                                        <m:t>7</m:t>
                                      </m:r>
                                    </m:sup>
                                  </m:sSup>
                                </m:e>
                              </m:d>
                            </m:oMath>
                          </a14:m>
                          <a:r>
                            <a:rPr lang="en-US" sz="2300" b="0" dirty="0">
                              <a:solidFill>
                                <a:schemeClr val="dk1"/>
                              </a:solidFill>
                              <a:latin typeface="Times New Roman"/>
                              <a:ea typeface="Times New Roman"/>
                              <a:cs typeface="Times New Roman"/>
                              <a:sym typeface="Times New Roman"/>
                            </a:rPr>
                            <a:t> </a:t>
                          </a: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DEB63519-DE49-0BC4-D73E-07F69D6B4A59}"/>
                  </a:ext>
                </a:extLst>
              </p:cNvPr>
              <p:cNvGraphicFramePr/>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95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24" r="-139" b="-1124"/>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21654905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1216742378"/>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40</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7</m:t>
                                  </m:r>
                                </m:sup>
                              </m:sSup>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4</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7</m:t>
                                  </m:r>
                                </m:sup>
                              </m:sSup>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4</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8</m:t>
                                  </m:r>
                                </m:sup>
                              </m:sSup>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4</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6</m:t>
                                  </m:r>
                                </m:sup>
                              </m:sSup>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1216742378"/>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B3D1BE38-D92C-56EE-ADA7-2A4825FA3946}"/>
                  </a:ext>
                </a:extLst>
              </p:cNvPr>
              <p:cNvGraphicFramePr/>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13) Giving your answer in standard form,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d>
                                <m:dPr>
                                  <m:ctrlPr>
                                    <a:rPr lang="en-GB" sz="2300" b="0" i="1" smtClean="0">
                                      <a:solidFill>
                                        <a:schemeClr val="dk1"/>
                                      </a:solidFill>
                                      <a:latin typeface="Cambria Math" panose="02040503050406030204" pitchFamily="18" charset="0"/>
                                      <a:cs typeface="Times New Roman"/>
                                      <a:sym typeface="Times New Roman"/>
                                    </a:rPr>
                                  </m:ctrlPr>
                                </m:dPr>
                                <m:e>
                                  <m:r>
                                    <a:rPr lang="en-GB" sz="2300" b="0" i="1" smtClean="0">
                                      <a:solidFill>
                                        <a:schemeClr val="dk1"/>
                                      </a:solidFill>
                                      <a:latin typeface="Cambria Math" panose="02040503050406030204" pitchFamily="18" charset="0"/>
                                      <a:cs typeface="Times New Roman"/>
                                      <a:sym typeface="Times New Roman"/>
                                    </a:rPr>
                                    <m:t>8</m:t>
                                  </m:r>
                                  <m:r>
                                    <a:rPr lang="en-GB" sz="2300" b="0" i="1" smtClean="0">
                                      <a:solidFill>
                                        <a:schemeClr val="dk1"/>
                                      </a:solidFill>
                                      <a:latin typeface="Cambria Math" panose="02040503050406030204" pitchFamily="18" charset="0"/>
                                      <a:cs typeface="Times New Roman"/>
                                      <a:sym typeface="Times New Roman"/>
                                    </a:rPr>
                                    <m:t>×</m:t>
                                  </m:r>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10</m:t>
                                      </m:r>
                                    </m:e>
                                    <m:sup>
                                      <m:r>
                                        <a:rPr lang="en-GB" sz="2300" b="0" i="1" smtClean="0">
                                          <a:solidFill>
                                            <a:schemeClr val="dk1"/>
                                          </a:solidFill>
                                          <a:latin typeface="Cambria Math" panose="02040503050406030204" pitchFamily="18" charset="0"/>
                                          <a:cs typeface="Times New Roman"/>
                                          <a:sym typeface="Times New Roman"/>
                                        </a:rPr>
                                        <m:t>3</m:t>
                                      </m:r>
                                    </m:sup>
                                  </m:sSup>
                                </m:e>
                              </m:d>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5</m:t>
                              </m:r>
                              <m:r>
                                <a:rPr lang="en-GB" sz="2300" b="0" i="1" smtClean="0">
                                  <a:solidFill>
                                    <a:schemeClr val="dk1"/>
                                  </a:solidFill>
                                  <a:latin typeface="Cambria Math" panose="02040503050406030204" pitchFamily="18" charset="0"/>
                                  <a:cs typeface="Times New Roman"/>
                                  <a:sym typeface="Times New Roman"/>
                                </a:rPr>
                                <m:t>×</m:t>
                              </m:r>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10</m:t>
                                  </m:r>
                                </m:e>
                                <m:sup>
                                  <m:r>
                                    <a:rPr lang="en-GB" sz="2300" b="0" i="1" smtClean="0">
                                      <a:solidFill>
                                        <a:schemeClr val="dk1"/>
                                      </a:solidFill>
                                      <a:latin typeface="Cambria Math" panose="02040503050406030204" pitchFamily="18" charset="0"/>
                                      <a:cs typeface="Times New Roman"/>
                                      <a:sym typeface="Times New Roman"/>
                                    </a:rPr>
                                    <m:t>4</m:t>
                                  </m:r>
                                </m:sup>
                              </m:sSup>
                              <m:r>
                                <a:rPr lang="en-GB" sz="2300" b="0" i="1" smtClean="0">
                                  <a:solidFill>
                                    <a:schemeClr val="dk1"/>
                                  </a:solidFill>
                                  <a:latin typeface="Cambria Math" panose="02040503050406030204" pitchFamily="18" charset="0"/>
                                  <a:cs typeface="Times New Roman"/>
                                  <a:sym typeface="Times New Roman"/>
                                </a:rPr>
                                <m:t>) </m:t>
                              </m:r>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B3D1BE38-D92C-56EE-ADA7-2A4825FA3946}"/>
                  </a:ext>
                </a:extLst>
              </p:cNvPr>
              <p:cNvGraphicFramePr/>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95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24" r="-139" b="-1124"/>
                          </a:stretch>
                        </a:blipFill>
                      </a:tcPr>
                    </a:tc>
                    <a:extLst>
                      <a:ext uri="{0D108BD9-81ED-4DB2-BD59-A6C34878D82A}">
                        <a16:rowId xmlns:a16="http://schemas.microsoft.com/office/drawing/2014/main" val="10000"/>
                      </a:ext>
                    </a:extLst>
                  </a:tr>
                </a:tbl>
              </a:graphicData>
            </a:graphic>
          </p:graphicFrame>
        </mc:Fallback>
      </mc:AlternateContent>
      <p:sp>
        <p:nvSpPr>
          <p:cNvPr id="5" name="Google Shape;104;p20">
            <a:extLst>
              <a:ext uri="{FF2B5EF4-FFF2-40B4-BE49-F238E27FC236}">
                <a16:creationId xmlns:a16="http://schemas.microsoft.com/office/drawing/2014/main" id="{C2BE37E0-3C03-7657-BD91-3CE108792F55}"/>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Standard Form</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4992405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2134579022"/>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2</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3</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m:t>
                                  </m:r>
                                  <m:r>
                                    <a:rPr lang="ar-AE" sz="1600" b="0" i="1" u="none" strike="noStrike" cap="none" dirty="0" smtClean="0">
                                      <a:solidFill>
                                        <a:schemeClr val="tx1"/>
                                      </a:solidFill>
                                      <a:latin typeface="Cambria Math" panose="02040503050406030204" pitchFamily="18" charset="0"/>
                                      <a:ea typeface="Nunito Sans"/>
                                      <a:cs typeface="Nunito Sans"/>
                                      <a:sym typeface="Nunito Sans"/>
                                    </a:rPr>
                                    <m:t>5</m:t>
                                  </m:r>
                                </m:sup>
                              </m:sSup>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11</m:t>
                                  </m:r>
                                </m:sup>
                              </m:sSup>
                            </m:oMath>
                          </a14:m>
                          <a:endParaRPr lang="ar-AE"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2</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3</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m:t>
                                  </m:r>
                                  <m:r>
                                    <a:rPr lang="ar-AE" sz="1600" b="0" i="1" u="none" strike="noStrike" cap="none" dirty="0" smtClean="0">
                                      <a:solidFill>
                                        <a:schemeClr val="tx1"/>
                                      </a:solidFill>
                                      <a:latin typeface="Cambria Math" panose="02040503050406030204" pitchFamily="18" charset="0"/>
                                      <a:ea typeface="Nunito Sans"/>
                                      <a:cs typeface="Nunito Sans"/>
                                      <a:sym typeface="Nunito Sans"/>
                                    </a:rPr>
                                    <m:t>11</m:t>
                                  </m:r>
                                </m:sup>
                              </m:sSup>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5</m:t>
                                  </m:r>
                                </m:sup>
                              </m:sSup>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2134579022"/>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p:sp>
        <p:nvSpPr>
          <p:cNvPr id="5" name="Google Shape;104;p20">
            <a:extLst>
              <a:ext uri="{FF2B5EF4-FFF2-40B4-BE49-F238E27FC236}">
                <a16:creationId xmlns:a16="http://schemas.microsoft.com/office/drawing/2014/main" id="{DE756E2D-4F58-61B4-1790-2B8AA2DC9902}"/>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Standard Form</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A7641E75-406B-9E04-C9D3-981E60B480E0}"/>
                  </a:ext>
                </a:extLst>
              </p:cNvPr>
              <p:cNvGraphicFramePr/>
              <p:nvPr>
                <p:extLst>
                  <p:ext uri="{D42A27DB-BD31-4B8C-83A1-F6EECF244321}">
                    <p14:modId xmlns:p14="http://schemas.microsoft.com/office/powerpoint/2010/main" val="2185589273"/>
                  </p:ext>
                </p:extLst>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14) Giving your answer in standard form,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d>
                                <m:dPr>
                                  <m:ctrlPr>
                                    <a:rPr lang="en-GB" sz="2300" b="0" i="1" smtClean="0">
                                      <a:solidFill>
                                        <a:schemeClr val="dk1"/>
                                      </a:solidFill>
                                      <a:latin typeface="Cambria Math" panose="02040503050406030204" pitchFamily="18" charset="0"/>
                                      <a:cs typeface="Times New Roman"/>
                                      <a:sym typeface="Times New Roman"/>
                                    </a:rPr>
                                  </m:ctrlPr>
                                </m:dPr>
                                <m:e>
                                  <m:r>
                                    <a:rPr lang="en-GB" sz="2300" b="0" i="1" smtClean="0">
                                      <a:solidFill>
                                        <a:schemeClr val="dk1"/>
                                      </a:solidFill>
                                      <a:latin typeface="Cambria Math" panose="02040503050406030204" pitchFamily="18" charset="0"/>
                                      <a:cs typeface="Times New Roman"/>
                                      <a:sym typeface="Times New Roman"/>
                                    </a:rPr>
                                    <m:t>4</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6</m:t>
                                  </m:r>
                                  <m:r>
                                    <a:rPr lang="en-GB" sz="2300" b="0" i="1" smtClean="0">
                                      <a:solidFill>
                                        <a:schemeClr val="dk1"/>
                                      </a:solidFill>
                                      <a:latin typeface="Cambria Math" panose="02040503050406030204" pitchFamily="18" charset="0"/>
                                      <a:cs typeface="Times New Roman"/>
                                      <a:sym typeface="Times New Roman"/>
                                    </a:rPr>
                                    <m:t>×</m:t>
                                  </m:r>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10</m:t>
                                      </m:r>
                                    </m:e>
                                    <m:sup>
                                      <m:r>
                                        <a:rPr lang="en-GB" sz="2300" b="0" i="1" smtClean="0">
                                          <a:solidFill>
                                            <a:schemeClr val="dk1"/>
                                          </a:solidFill>
                                          <a:latin typeface="Cambria Math" panose="02040503050406030204" pitchFamily="18" charset="0"/>
                                          <a:cs typeface="Times New Roman"/>
                                          <a:sym typeface="Times New Roman"/>
                                        </a:rPr>
                                        <m:t>3</m:t>
                                      </m:r>
                                    </m:sup>
                                  </m:sSup>
                                </m:e>
                              </m:d>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2</m:t>
                              </m:r>
                              <m:r>
                                <a:rPr lang="en-GB" sz="2300" b="0" i="1" smtClean="0">
                                  <a:solidFill>
                                    <a:schemeClr val="dk1"/>
                                  </a:solidFill>
                                  <a:latin typeface="Cambria Math" panose="02040503050406030204" pitchFamily="18" charset="0"/>
                                  <a:cs typeface="Times New Roman"/>
                                  <a:sym typeface="Times New Roman"/>
                                </a:rPr>
                                <m:t>×</m:t>
                              </m:r>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10</m:t>
                                  </m:r>
                                </m:e>
                                <m:sup>
                                  <m:r>
                                    <a:rPr lang="en-GB" sz="2300" b="0" i="1" smtClean="0">
                                      <a:solidFill>
                                        <a:schemeClr val="dk1"/>
                                      </a:solidFill>
                                      <a:latin typeface="Cambria Math" panose="02040503050406030204" pitchFamily="18" charset="0"/>
                                      <a:cs typeface="Times New Roman"/>
                                      <a:sym typeface="Times New Roman"/>
                                    </a:rPr>
                                    <m:t>8</m:t>
                                  </m:r>
                                </m:sup>
                              </m:sSup>
                              <m:r>
                                <a:rPr lang="en-GB" sz="2300" b="0" i="1" smtClean="0">
                                  <a:solidFill>
                                    <a:schemeClr val="dk1"/>
                                  </a:solidFill>
                                  <a:latin typeface="Cambria Math" panose="02040503050406030204" pitchFamily="18" charset="0"/>
                                  <a:cs typeface="Times New Roman"/>
                                  <a:sym typeface="Times New Roman"/>
                                </a:rPr>
                                <m:t>) </m:t>
                              </m:r>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A7641E75-406B-9E04-C9D3-981E60B480E0}"/>
                  </a:ext>
                </a:extLst>
              </p:cNvPr>
              <p:cNvGraphicFramePr/>
              <p:nvPr>
                <p:extLst>
                  <p:ext uri="{D42A27DB-BD31-4B8C-83A1-F6EECF244321}">
                    <p14:modId xmlns:p14="http://schemas.microsoft.com/office/powerpoint/2010/main" val="2185589273"/>
                  </p:ext>
                </p:extLst>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95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24" r="-139" b="-1124"/>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13973227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4161067938"/>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0</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3</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5</m:t>
                                  </m:r>
                                </m:sup>
                              </m:sSup>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30000</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4</m:t>
                                  </m:r>
                                </m:sup>
                              </m:sSup>
                            </m:oMath>
                          </a14:m>
                          <a:endParaRPr lang="ar-AE"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3</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6</m:t>
                                  </m:r>
                                </m:sup>
                              </m:sSup>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4161067938"/>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8E0CB4CF-819B-B4B4-BF15-6E7422C04EA4}"/>
                  </a:ext>
                </a:extLst>
              </p:cNvPr>
              <p:cNvGraphicFramePr/>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15) Giving your answer in standard form,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d>
                                <m:dPr>
                                  <m:ctrlPr>
                                    <a:rPr lang="en-GB" sz="2300" b="0" i="1" smtClean="0">
                                      <a:solidFill>
                                        <a:schemeClr val="dk1"/>
                                      </a:solidFill>
                                      <a:latin typeface="Cambria Math" panose="02040503050406030204" pitchFamily="18" charset="0"/>
                                      <a:cs typeface="Times New Roman"/>
                                      <a:sym typeface="Times New Roman"/>
                                    </a:rPr>
                                  </m:ctrlPr>
                                </m:dPr>
                                <m:e>
                                  <m:r>
                                    <a:rPr lang="en-GB" sz="2300" b="0" i="1" smtClean="0">
                                      <a:solidFill>
                                        <a:schemeClr val="dk1"/>
                                      </a:solidFill>
                                      <a:latin typeface="Cambria Math" panose="02040503050406030204" pitchFamily="18" charset="0"/>
                                      <a:cs typeface="Times New Roman"/>
                                      <a:sym typeface="Times New Roman"/>
                                    </a:rPr>
                                    <m:t>1</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5</m:t>
                                  </m:r>
                                  <m:r>
                                    <a:rPr lang="en-GB" sz="2300" b="0" i="1" smtClean="0">
                                      <a:solidFill>
                                        <a:schemeClr val="dk1"/>
                                      </a:solidFill>
                                      <a:latin typeface="Cambria Math" panose="02040503050406030204" pitchFamily="18" charset="0"/>
                                      <a:cs typeface="Times New Roman"/>
                                      <a:sym typeface="Times New Roman"/>
                                    </a:rPr>
                                    <m:t>×</m:t>
                                  </m:r>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10</m:t>
                                      </m:r>
                                    </m:e>
                                    <m:sup>
                                      <m:r>
                                        <a:rPr lang="en-GB" sz="2300" b="0" i="1" smtClean="0">
                                          <a:solidFill>
                                            <a:schemeClr val="dk1"/>
                                          </a:solidFill>
                                          <a:latin typeface="Cambria Math" panose="02040503050406030204" pitchFamily="18" charset="0"/>
                                          <a:cs typeface="Times New Roman"/>
                                          <a:sym typeface="Times New Roman"/>
                                        </a:rPr>
                                        <m:t>2</m:t>
                                      </m:r>
                                    </m:sup>
                                  </m:sSup>
                                </m:e>
                              </m:d>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5</m:t>
                              </m:r>
                              <m:r>
                                <a:rPr lang="en-GB" sz="2300" b="0" i="1" smtClean="0">
                                  <a:solidFill>
                                    <a:schemeClr val="dk1"/>
                                  </a:solidFill>
                                  <a:latin typeface="Cambria Math" panose="02040503050406030204" pitchFamily="18" charset="0"/>
                                  <a:cs typeface="Times New Roman"/>
                                  <a:sym typeface="Times New Roman"/>
                                </a:rPr>
                                <m:t>×</m:t>
                              </m:r>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10</m:t>
                                  </m:r>
                                </m:e>
                                <m:sup>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3</m:t>
                                  </m:r>
                                </m:sup>
                              </m:sSup>
                              <m:r>
                                <a:rPr lang="en-GB" sz="2300" b="0" i="1" smtClean="0">
                                  <a:solidFill>
                                    <a:schemeClr val="dk1"/>
                                  </a:solidFill>
                                  <a:latin typeface="Cambria Math" panose="02040503050406030204" pitchFamily="18" charset="0"/>
                                  <a:cs typeface="Times New Roman"/>
                                  <a:sym typeface="Times New Roman"/>
                                </a:rPr>
                                <m:t>) </m:t>
                              </m:r>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8E0CB4CF-819B-B4B4-BF15-6E7422C04EA4}"/>
                  </a:ext>
                </a:extLst>
              </p:cNvPr>
              <p:cNvGraphicFramePr/>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95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24" r="-139" b="-1124"/>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72C08307-68ED-6195-3A9D-853ED9892FD6}"/>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Standard Form</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696553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726414342"/>
                  </p:ext>
                </p:extLst>
              </p:nvPr>
            </p:nvGraphicFramePr>
            <p:xfrm>
              <a:off x="952500" y="2190750"/>
              <a:ext cx="7239000" cy="1966947"/>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68597">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28</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 </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183</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 </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000</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95</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 </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800</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 </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000</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835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2</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8183</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7</m:t>
                                  </m:r>
                                </m:sup>
                              </m:sSup>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3</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 </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433</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 </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000</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726414342"/>
                  </p:ext>
                </p:extLst>
              </p:nvPr>
            </p:nvGraphicFramePr>
            <p:xfrm>
              <a:off x="952500" y="2190750"/>
              <a:ext cx="7239000" cy="1966947"/>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68597">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25" r="-100337" b="-10312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25" r="-337" b="-103125"/>
                          </a:stretch>
                        </a:blipFill>
                      </a:tcPr>
                    </a:tc>
                    <a:extLst>
                      <a:ext uri="{0D108BD9-81ED-4DB2-BD59-A6C34878D82A}">
                        <a16:rowId xmlns:a16="http://schemas.microsoft.com/office/drawing/2014/main" val="10000"/>
                      </a:ext>
                    </a:extLst>
                  </a:tr>
                  <a:tr h="99835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98171" r="-100337" b="-61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98171" r="-337" b="-610"/>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5271FD19-D91B-C4F8-196B-C8C85E6E2BBC}"/>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16) Giving your answer as an ordinary number,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d>
                                <m:dPr>
                                  <m:ctrlPr>
                                    <a:rPr lang="en-GB" sz="2300" b="0" i="1" smtClean="0">
                                      <a:solidFill>
                                        <a:schemeClr val="dk1"/>
                                      </a:solidFill>
                                      <a:latin typeface="Cambria Math" panose="02040503050406030204" pitchFamily="18" charset="0"/>
                                      <a:cs typeface="Times New Roman"/>
                                      <a:sym typeface="Times New Roman"/>
                                    </a:rPr>
                                  </m:ctrlPr>
                                </m:dPr>
                                <m:e>
                                  <m:r>
                                    <a:rPr lang="en-GB" sz="2300" b="0" i="1" smtClean="0">
                                      <a:solidFill>
                                        <a:schemeClr val="dk1"/>
                                      </a:solidFill>
                                      <a:latin typeface="Cambria Math" panose="02040503050406030204" pitchFamily="18" charset="0"/>
                                      <a:cs typeface="Times New Roman"/>
                                      <a:sym typeface="Times New Roman"/>
                                    </a:rPr>
                                    <m:t>2</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75</m:t>
                                  </m:r>
                                  <m:r>
                                    <a:rPr lang="en-GB" sz="2300" b="0" i="1" smtClean="0">
                                      <a:solidFill>
                                        <a:schemeClr val="dk1"/>
                                      </a:solidFill>
                                      <a:latin typeface="Cambria Math" panose="02040503050406030204" pitchFamily="18" charset="0"/>
                                      <a:cs typeface="Times New Roman"/>
                                      <a:sym typeface="Times New Roman"/>
                                    </a:rPr>
                                    <m:t>×</m:t>
                                  </m:r>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10</m:t>
                                      </m:r>
                                    </m:e>
                                    <m:sup>
                                      <m:r>
                                        <a:rPr lang="en-GB" sz="2300" b="0" i="1" smtClean="0">
                                          <a:solidFill>
                                            <a:schemeClr val="dk1"/>
                                          </a:solidFill>
                                          <a:latin typeface="Cambria Math" panose="02040503050406030204" pitchFamily="18" charset="0"/>
                                          <a:cs typeface="Times New Roman"/>
                                          <a:sym typeface="Times New Roman"/>
                                        </a:rPr>
                                        <m:t>7</m:t>
                                      </m:r>
                                    </m:sup>
                                  </m:sSup>
                                </m:e>
                              </m:d>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6</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83</m:t>
                              </m:r>
                              <m:r>
                                <a:rPr lang="en-GB" sz="2300" b="0" i="1" smtClean="0">
                                  <a:solidFill>
                                    <a:schemeClr val="dk1"/>
                                  </a:solidFill>
                                  <a:latin typeface="Cambria Math" panose="02040503050406030204" pitchFamily="18" charset="0"/>
                                  <a:cs typeface="Times New Roman"/>
                                  <a:sym typeface="Times New Roman"/>
                                </a:rPr>
                                <m:t>×</m:t>
                              </m:r>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10</m:t>
                                  </m:r>
                                </m:e>
                                <m:sup>
                                  <m:r>
                                    <a:rPr lang="en-GB" sz="2300" b="0" i="1" smtClean="0">
                                      <a:solidFill>
                                        <a:schemeClr val="dk1"/>
                                      </a:solidFill>
                                      <a:latin typeface="Cambria Math" panose="02040503050406030204" pitchFamily="18" charset="0"/>
                                      <a:cs typeface="Times New Roman"/>
                                      <a:sym typeface="Times New Roman"/>
                                    </a:rPr>
                                    <m:t>5</m:t>
                                  </m:r>
                                </m:sup>
                              </m:sSup>
                              <m:r>
                                <a:rPr lang="en-GB" sz="2300" b="0" i="1" smtClean="0">
                                  <a:solidFill>
                                    <a:schemeClr val="dk1"/>
                                  </a:solidFill>
                                  <a:latin typeface="Cambria Math" panose="02040503050406030204" pitchFamily="18" charset="0"/>
                                  <a:cs typeface="Times New Roman"/>
                                  <a:sym typeface="Times New Roman"/>
                                </a:rPr>
                                <m:t>)</m:t>
                              </m:r>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5271FD19-D91B-C4F8-196B-C8C85E6E2BBC}"/>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B9309686-AF94-B420-196E-997F5B03DD2D}"/>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Standard Form</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587738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pic>
        <p:nvPicPr>
          <p:cNvPr id="4" name="Picture 3" descr="Graphical user interface, text, application, chat or text message&#10;&#10;Description automatically generated">
            <a:extLst>
              <a:ext uri="{FF2B5EF4-FFF2-40B4-BE49-F238E27FC236}">
                <a16:creationId xmlns:a16="http://schemas.microsoft.com/office/drawing/2014/main" id="{F82B9CB6-FEF4-00F5-CB0F-74041830E849}"/>
              </a:ext>
            </a:extLst>
          </p:cNvPr>
          <p:cNvPicPr>
            <a:picLocks noChangeAspect="1"/>
          </p:cNvPicPr>
          <p:nvPr/>
        </p:nvPicPr>
        <p:blipFill>
          <a:blip r:embed="rId3"/>
          <a:stretch>
            <a:fillRect/>
          </a:stretch>
        </p:blipFill>
        <p:spPr>
          <a:xfrm>
            <a:off x="5163560" y="963038"/>
            <a:ext cx="3738869" cy="2986392"/>
          </a:xfrm>
          <a:prstGeom prst="rect">
            <a:avLst/>
          </a:prstGeom>
        </p:spPr>
      </p:pic>
      <p:sp>
        <p:nvSpPr>
          <p:cNvPr id="92" name="Google Shape;92;p18"/>
          <p:cNvSpPr txBox="1"/>
          <p:nvPr/>
        </p:nvSpPr>
        <p:spPr>
          <a:xfrm>
            <a:off x="80049" y="361775"/>
            <a:ext cx="3275993"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This resource in a nutshell</a:t>
            </a:r>
          </a:p>
        </p:txBody>
      </p:sp>
      <p:sp>
        <p:nvSpPr>
          <p:cNvPr id="93" name="Google Shape;93;p18"/>
          <p:cNvSpPr txBox="1"/>
          <p:nvPr/>
        </p:nvSpPr>
        <p:spPr>
          <a:xfrm>
            <a:off x="80049" y="963038"/>
            <a:ext cx="4669686" cy="3818687"/>
          </a:xfrm>
          <a:prstGeom prst="rect">
            <a:avLst/>
          </a:prstGeom>
          <a:noFill/>
          <a:ln>
            <a:noFill/>
          </a:ln>
        </p:spPr>
        <p:txBody>
          <a:bodyPr spcFirstLastPara="1" wrap="square" lIns="91425" tIns="91425" rIns="91425" bIns="91425" anchor="ctr" anchorCtr="0">
            <a:noAutofit/>
          </a:bodyPr>
          <a:lstStyle/>
          <a:p>
            <a:pPr rtl="0">
              <a:spcBef>
                <a:spcPts val="0"/>
              </a:spcBef>
              <a:spcAft>
                <a:spcPts val="0"/>
              </a:spcAft>
            </a:pPr>
            <a:r>
              <a:rPr lang="en-US" sz="1200" b="0" i="0" u="none" strike="noStrike" dirty="0">
                <a:solidFill>
                  <a:srgbClr val="1C1C1C"/>
                </a:solidFill>
                <a:effectLst/>
                <a:latin typeface="Nunito Sans" pitchFamily="2" charset="0"/>
              </a:rPr>
              <a:t>Diagnostic questions are a quick and easy way of assessing your students’ knowledge and understanding of a particular topic. </a:t>
            </a:r>
            <a:endParaRPr lang="en-US" sz="1200" b="0" dirty="0">
              <a:effectLst/>
              <a:latin typeface="Nunito Sans" pitchFamily="2" charset="0"/>
            </a:endParaRPr>
          </a:p>
          <a:p>
            <a:br>
              <a:rPr lang="en-US" sz="1200" b="0" dirty="0">
                <a:effectLst/>
                <a:latin typeface="Nunito Sans" pitchFamily="2" charset="0"/>
              </a:rPr>
            </a:br>
            <a:r>
              <a:rPr lang="en-US" sz="1200" b="0" i="0" u="none" strike="noStrike" dirty="0">
                <a:solidFill>
                  <a:srgbClr val="1C1C1C"/>
                </a:solidFill>
                <a:effectLst/>
                <a:latin typeface="Nunito Sans" pitchFamily="2" charset="0"/>
              </a:rPr>
              <a:t>Students may be struggling with </a:t>
            </a:r>
            <a:r>
              <a:rPr lang="en-US" sz="1200" b="1" i="0" u="none" strike="noStrike" dirty="0">
                <a:solidFill>
                  <a:srgbClr val="1C1C1C"/>
                </a:solidFill>
                <a:effectLst/>
                <a:latin typeface="Nunito Sans" pitchFamily="2" charset="0"/>
              </a:rPr>
              <a:t>standard form</a:t>
            </a:r>
            <a:r>
              <a:rPr lang="en-US" sz="1200" b="0" i="0" u="none" strike="noStrike" dirty="0">
                <a:solidFill>
                  <a:srgbClr val="1C1C1C"/>
                </a:solidFill>
                <a:effectLst/>
                <a:latin typeface="Nunito Sans" pitchFamily="2" charset="0"/>
              </a:rPr>
              <a:t> for a number of different reasons. Diagnostic questions can help to identify the particular misconception that the student has and help to determine the specific support they will need in order to improve. They are low stakes and support students developing metacognition around how their learning is progressing and what they need to do to improve further.</a:t>
            </a:r>
          </a:p>
          <a:p>
            <a:endParaRPr lang="en-GB" sz="1200" dirty="0">
              <a:solidFill>
                <a:srgbClr val="1C1C1C"/>
              </a:solidFill>
              <a:latin typeface="Nunito Sans" pitchFamily="2" charset="0"/>
            </a:endParaRPr>
          </a:p>
          <a:p>
            <a:pPr>
              <a:lnSpc>
                <a:spcPct val="115000"/>
              </a:lnSpc>
            </a:pPr>
            <a:r>
              <a:rPr lang="en-GB" sz="1200" b="1" dirty="0">
                <a:solidFill>
                  <a:srgbClr val="1C1C1C"/>
                </a:solidFill>
                <a:latin typeface="Nunito Sans" pitchFamily="2" charset="77"/>
              </a:rPr>
              <a:t>At Third Space Learning, we use diagnostic questions before and after online tutoring sessions to identify gaps and track progress, an example of this is shown on the right.</a:t>
            </a:r>
          </a:p>
          <a:p>
            <a:pPr marL="0" lvl="0" indent="0" algn="l" rtl="0">
              <a:lnSpc>
                <a:spcPct val="115000"/>
              </a:lnSpc>
              <a:spcBef>
                <a:spcPts val="0"/>
              </a:spcBef>
              <a:spcAft>
                <a:spcPts val="0"/>
              </a:spcAft>
              <a:buNone/>
            </a:pPr>
            <a:endParaRPr sz="1200" dirty="0">
              <a:solidFill>
                <a:srgbClr val="1C1C1C"/>
              </a:solidFill>
              <a:latin typeface="Nunito Sans" pitchFamily="2" charset="77"/>
            </a:endParaRPr>
          </a:p>
          <a:p>
            <a:pPr marL="0" lvl="0" indent="0" algn="l" rtl="0">
              <a:lnSpc>
                <a:spcPct val="115000"/>
              </a:lnSpc>
              <a:spcBef>
                <a:spcPts val="0"/>
              </a:spcBef>
              <a:spcAft>
                <a:spcPts val="0"/>
              </a:spcAft>
              <a:buNone/>
            </a:pPr>
            <a:endParaRPr sz="1100" dirty="0">
              <a:solidFill>
                <a:srgbClr val="1C1C1C"/>
              </a:solidFill>
            </a:endParaRPr>
          </a:p>
          <a:p>
            <a:pPr marL="0" lvl="0" indent="0" algn="l" rtl="0">
              <a:lnSpc>
                <a:spcPct val="115000"/>
              </a:lnSpc>
              <a:spcBef>
                <a:spcPts val="0"/>
              </a:spcBef>
              <a:spcAft>
                <a:spcPts val="0"/>
              </a:spcAft>
              <a:buNone/>
            </a:pPr>
            <a:endParaRPr sz="1100" dirty="0">
              <a:solidFill>
                <a:srgbClr val="1C1C1C"/>
              </a:solidFill>
            </a:endParaRPr>
          </a:p>
          <a:p>
            <a:pPr marL="0" lvl="0" indent="0" algn="l" rtl="0">
              <a:lnSpc>
                <a:spcPct val="115000"/>
              </a:lnSpc>
              <a:spcBef>
                <a:spcPts val="0"/>
              </a:spcBef>
              <a:spcAft>
                <a:spcPts val="0"/>
              </a:spcAft>
              <a:buNone/>
            </a:pPr>
            <a:endParaRPr sz="1100" dirty="0">
              <a:solidFill>
                <a:srgbClr val="1C1C1C"/>
              </a:solidFill>
            </a:endParaRPr>
          </a:p>
        </p:txBody>
      </p:sp>
      <p:pic>
        <p:nvPicPr>
          <p:cNvPr id="11" name="Picture 10" descr="A child wearing headphones&#10;&#10;Description automatically generated with low confidence">
            <a:extLst>
              <a:ext uri="{FF2B5EF4-FFF2-40B4-BE49-F238E27FC236}">
                <a16:creationId xmlns:a16="http://schemas.microsoft.com/office/drawing/2014/main" id="{C92FCA2E-C30F-BEAA-E143-B7239F586F30}"/>
              </a:ext>
            </a:extLst>
          </p:cNvPr>
          <p:cNvPicPr>
            <a:picLocks noChangeAspect="1"/>
          </p:cNvPicPr>
          <p:nvPr/>
        </p:nvPicPr>
        <p:blipFill>
          <a:blip r:embed="rId4"/>
          <a:stretch>
            <a:fillRect/>
          </a:stretch>
        </p:blipFill>
        <p:spPr>
          <a:xfrm>
            <a:off x="4742099" y="3224610"/>
            <a:ext cx="1565300" cy="1570992"/>
          </a:xfrm>
          <a:prstGeom prst="rect">
            <a:avLst/>
          </a:prstGeom>
        </p:spPr>
      </p:pic>
    </p:spTree>
    <p:extLst>
      <p:ext uri="{BB962C8B-B14F-4D97-AF65-F5344CB8AC3E}">
        <p14:creationId xmlns:p14="http://schemas.microsoft.com/office/powerpoint/2010/main" val="15921506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2979816168"/>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73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5</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407</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6</m:t>
                                  </m:r>
                                </m:sup>
                              </m:sSup>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1</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 </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681</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 </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000</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 </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218">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540</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 </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700</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5</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 </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407</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 </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000</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2979816168"/>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73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218">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B98CAA20-52A9-A52C-26C8-67C103848B52}"/>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17) Giving your answer as an ordinary number,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d>
                                <m:dPr>
                                  <m:ctrlPr>
                                    <a:rPr lang="en-GB" sz="2300" b="0" i="1" smtClean="0">
                                      <a:solidFill>
                                        <a:schemeClr val="dk1"/>
                                      </a:solidFill>
                                      <a:latin typeface="Cambria Math" panose="02040503050406030204" pitchFamily="18" charset="0"/>
                                      <a:cs typeface="Times New Roman"/>
                                      <a:sym typeface="Times New Roman"/>
                                    </a:rPr>
                                  </m:ctrlPr>
                                </m:dPr>
                                <m:e>
                                  <m:r>
                                    <a:rPr lang="en-GB" sz="2300" b="0" i="1" smtClean="0">
                                      <a:solidFill>
                                        <a:schemeClr val="dk1"/>
                                      </a:solidFill>
                                      <a:latin typeface="Cambria Math" panose="02040503050406030204" pitchFamily="18" charset="0"/>
                                      <a:cs typeface="Times New Roman"/>
                                      <a:sym typeface="Times New Roman"/>
                                    </a:rPr>
                                    <m:t>5</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821</m:t>
                                  </m:r>
                                  <m:r>
                                    <a:rPr lang="en-GB" sz="2300" b="0" i="1" smtClean="0">
                                      <a:solidFill>
                                        <a:schemeClr val="dk1"/>
                                      </a:solidFill>
                                      <a:latin typeface="Cambria Math" panose="02040503050406030204" pitchFamily="18" charset="0"/>
                                      <a:cs typeface="Times New Roman"/>
                                      <a:sym typeface="Times New Roman"/>
                                    </a:rPr>
                                    <m:t>×</m:t>
                                  </m:r>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10</m:t>
                                      </m:r>
                                    </m:e>
                                    <m:sup>
                                      <m:r>
                                        <a:rPr lang="en-GB" sz="2300" b="0" i="1" smtClean="0">
                                          <a:solidFill>
                                            <a:schemeClr val="dk1"/>
                                          </a:solidFill>
                                          <a:latin typeface="Cambria Math" panose="02040503050406030204" pitchFamily="18" charset="0"/>
                                          <a:cs typeface="Times New Roman"/>
                                          <a:sym typeface="Times New Roman"/>
                                        </a:rPr>
                                        <m:t>6</m:t>
                                      </m:r>
                                    </m:sup>
                                  </m:sSup>
                                </m:e>
                              </m:d>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4</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14</m:t>
                              </m:r>
                              <m:r>
                                <a:rPr lang="en-GB" sz="2300" b="0" i="1" smtClean="0">
                                  <a:solidFill>
                                    <a:schemeClr val="dk1"/>
                                  </a:solidFill>
                                  <a:latin typeface="Cambria Math" panose="02040503050406030204" pitchFamily="18" charset="0"/>
                                  <a:cs typeface="Times New Roman"/>
                                  <a:sym typeface="Times New Roman"/>
                                </a:rPr>
                                <m:t>×</m:t>
                              </m:r>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10</m:t>
                                  </m:r>
                                </m:e>
                                <m:sup>
                                  <m:r>
                                    <a:rPr lang="en-GB" sz="2300" b="0" i="1" smtClean="0">
                                      <a:solidFill>
                                        <a:schemeClr val="dk1"/>
                                      </a:solidFill>
                                      <a:latin typeface="Cambria Math" panose="02040503050406030204" pitchFamily="18" charset="0"/>
                                      <a:cs typeface="Times New Roman"/>
                                      <a:sym typeface="Times New Roman"/>
                                    </a:rPr>
                                    <m:t>5</m:t>
                                  </m:r>
                                </m:sup>
                              </m:sSup>
                              <m:r>
                                <a:rPr lang="en-GB" sz="2300" b="0" i="1" smtClean="0">
                                  <a:solidFill>
                                    <a:schemeClr val="dk1"/>
                                  </a:solidFill>
                                  <a:latin typeface="Cambria Math" panose="02040503050406030204" pitchFamily="18" charset="0"/>
                                  <a:cs typeface="Times New Roman"/>
                                  <a:sym typeface="Times New Roman"/>
                                </a:rPr>
                                <m:t>)</m:t>
                              </m:r>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B98CAA20-52A9-A52C-26C8-67C103848B52}"/>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9CDF8586-4CD8-08AC-5F82-788EE70E53EB}"/>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Standard Form</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2224939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3253625809"/>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9</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67</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3</m:t>
                                  </m:r>
                                </m:sup>
                              </m:sSup>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endParaRPr lang="en-US" sz="1400" i="1"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0</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08194</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8</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194</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m:t>
                                  </m:r>
                                  <m:r>
                                    <a:rPr lang="ar-AE" sz="1600" b="0" i="1" u="none" strike="noStrike" cap="none" dirty="0" smtClean="0">
                                      <a:solidFill>
                                        <a:schemeClr val="tx1"/>
                                      </a:solidFill>
                                      <a:latin typeface="Cambria Math" panose="02040503050406030204" pitchFamily="18" charset="0"/>
                                      <a:ea typeface="Nunito Sans"/>
                                      <a:cs typeface="Nunito Sans"/>
                                      <a:sym typeface="Nunito Sans"/>
                                    </a:rPr>
                                    <m:t>2</m:t>
                                  </m:r>
                                </m:sup>
                              </m:sSup>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8</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194</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en-GB"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sup>
                              </m:sSup>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3253625809"/>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0E08C5B9-8E7F-6858-4978-77379FA941C2}"/>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18) Giving your answer in standard form,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d>
                                <m:dPr>
                                  <m:ctrlPr>
                                    <a:rPr lang="en-GB" sz="2300" b="0" i="1" dirty="0" smtClean="0">
                                      <a:solidFill>
                                        <a:schemeClr val="dk1"/>
                                      </a:solidFill>
                                      <a:latin typeface="Cambria Math" panose="02040503050406030204" pitchFamily="18" charset="0"/>
                                      <a:cs typeface="Times New Roman"/>
                                      <a:sym typeface="Times New Roman"/>
                                    </a:rPr>
                                  </m:ctrlPr>
                                </m:dPr>
                                <m:e>
                                  <m:r>
                                    <a:rPr lang="en-GB" sz="2300" b="0" i="1" dirty="0" smtClean="0">
                                      <a:solidFill>
                                        <a:schemeClr val="dk1"/>
                                      </a:solidFill>
                                      <a:latin typeface="Cambria Math" panose="02040503050406030204" pitchFamily="18" charset="0"/>
                                      <a:cs typeface="Times New Roman"/>
                                      <a:sym typeface="Times New Roman"/>
                                    </a:rPr>
                                    <m:t>7</m:t>
                                  </m:r>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3</m:t>
                                  </m:r>
                                  <m:r>
                                    <a:rPr lang="en-GB" sz="2300" b="0" i="1" dirty="0" smtClean="0">
                                      <a:solidFill>
                                        <a:schemeClr val="dk1"/>
                                      </a:solidFill>
                                      <a:latin typeface="Cambria Math" panose="02040503050406030204" pitchFamily="18" charset="0"/>
                                      <a:cs typeface="Times New Roman"/>
                                      <a:sym typeface="Times New Roman"/>
                                    </a:rPr>
                                    <m:t>×</m:t>
                                  </m:r>
                                  <m:sSup>
                                    <m:sSupPr>
                                      <m:ctrlPr>
                                        <a:rPr lang="en-GB" sz="2300" b="0" i="1" dirty="0" smtClean="0">
                                          <a:solidFill>
                                            <a:schemeClr val="dk1"/>
                                          </a:solidFill>
                                          <a:latin typeface="Cambria Math" panose="02040503050406030204" pitchFamily="18" charset="0"/>
                                          <a:cs typeface="Times New Roman"/>
                                          <a:sym typeface="Times New Roman"/>
                                        </a:rPr>
                                      </m:ctrlPr>
                                    </m:sSupPr>
                                    <m:e>
                                      <m:r>
                                        <a:rPr lang="en-GB" sz="2300" b="0" i="1" dirty="0" smtClean="0">
                                          <a:solidFill>
                                            <a:schemeClr val="dk1"/>
                                          </a:solidFill>
                                          <a:latin typeface="Cambria Math" panose="02040503050406030204" pitchFamily="18" charset="0"/>
                                          <a:cs typeface="Times New Roman"/>
                                          <a:sym typeface="Times New Roman"/>
                                        </a:rPr>
                                        <m:t>10</m:t>
                                      </m:r>
                                    </m:e>
                                    <m:sup>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2</m:t>
                                      </m:r>
                                    </m:sup>
                                  </m:sSup>
                                </m:e>
                              </m:d>
                              <m:r>
                                <a:rPr lang="en-GB" sz="2300" b="0" i="1" dirty="0" smtClean="0">
                                  <a:solidFill>
                                    <a:schemeClr val="dk1"/>
                                  </a:solidFill>
                                  <a:latin typeface="Cambria Math" panose="02040503050406030204" pitchFamily="18" charset="0"/>
                                  <a:cs typeface="Times New Roman"/>
                                  <a:sym typeface="Times New Roman"/>
                                </a:rPr>
                                <m:t>+</m:t>
                              </m:r>
                              <m:d>
                                <m:dPr>
                                  <m:ctrlPr>
                                    <a:rPr lang="en-GB" sz="2300" b="0" i="1" dirty="0" smtClean="0">
                                      <a:solidFill>
                                        <a:schemeClr val="dk1"/>
                                      </a:solidFill>
                                      <a:latin typeface="Cambria Math" panose="02040503050406030204" pitchFamily="18" charset="0"/>
                                      <a:cs typeface="Times New Roman"/>
                                      <a:sym typeface="Times New Roman"/>
                                    </a:rPr>
                                  </m:ctrlPr>
                                </m:dPr>
                                <m:e>
                                  <m:r>
                                    <a:rPr lang="en-GB" sz="2300" b="0" i="1" dirty="0" smtClean="0">
                                      <a:solidFill>
                                        <a:schemeClr val="dk1"/>
                                      </a:solidFill>
                                      <a:latin typeface="Cambria Math" panose="02040503050406030204" pitchFamily="18" charset="0"/>
                                      <a:cs typeface="Times New Roman"/>
                                      <a:sym typeface="Times New Roman"/>
                                    </a:rPr>
                                    <m:t>8</m:t>
                                  </m:r>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94</m:t>
                                  </m:r>
                                  <m:r>
                                    <a:rPr lang="en-GB" sz="2300" b="0" i="1" dirty="0" smtClean="0">
                                      <a:solidFill>
                                        <a:schemeClr val="dk1"/>
                                      </a:solidFill>
                                      <a:latin typeface="Cambria Math" panose="02040503050406030204" pitchFamily="18" charset="0"/>
                                      <a:cs typeface="Times New Roman"/>
                                      <a:sym typeface="Times New Roman"/>
                                    </a:rPr>
                                    <m:t>×</m:t>
                                  </m:r>
                                  <m:sSup>
                                    <m:sSupPr>
                                      <m:ctrlPr>
                                        <a:rPr lang="en-GB" sz="2300" b="0" i="1" dirty="0" smtClean="0">
                                          <a:solidFill>
                                            <a:schemeClr val="dk1"/>
                                          </a:solidFill>
                                          <a:latin typeface="Cambria Math" panose="02040503050406030204" pitchFamily="18" charset="0"/>
                                          <a:cs typeface="Times New Roman"/>
                                          <a:sym typeface="Times New Roman"/>
                                        </a:rPr>
                                      </m:ctrlPr>
                                    </m:sSupPr>
                                    <m:e>
                                      <m:r>
                                        <a:rPr lang="en-GB" sz="2300" b="0" i="1" dirty="0" smtClean="0">
                                          <a:solidFill>
                                            <a:schemeClr val="dk1"/>
                                          </a:solidFill>
                                          <a:latin typeface="Cambria Math" panose="02040503050406030204" pitchFamily="18" charset="0"/>
                                          <a:cs typeface="Times New Roman"/>
                                          <a:sym typeface="Times New Roman"/>
                                        </a:rPr>
                                        <m:t>10</m:t>
                                      </m:r>
                                    </m:e>
                                    <m:sup>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3</m:t>
                                      </m:r>
                                    </m:sup>
                                  </m:sSup>
                                </m:e>
                              </m:d>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0E08C5B9-8E7F-6858-4978-77379FA941C2}"/>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8DA8880E-65FC-3D1E-471D-F855545DB378}"/>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Standard Form</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5226764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4" name="Google Shape;104;p20">
            <a:extLst>
              <a:ext uri="{FF2B5EF4-FFF2-40B4-BE49-F238E27FC236}">
                <a16:creationId xmlns:a16="http://schemas.microsoft.com/office/drawing/2014/main" id="{500422CC-04AD-9F63-D2C5-D4D1B5365D71}"/>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Standard Form</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105;p20">
                <a:extLst>
                  <a:ext uri="{FF2B5EF4-FFF2-40B4-BE49-F238E27FC236}">
                    <a16:creationId xmlns:a16="http://schemas.microsoft.com/office/drawing/2014/main" id="{093E4911-E998-29EE-A3E0-5725BACA21DF}"/>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19) Giving your answer in standard form,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d>
                                <m:dPr>
                                  <m:ctrlPr>
                                    <a:rPr lang="en-GB" sz="2300" b="0" i="1" dirty="0" smtClean="0">
                                      <a:solidFill>
                                        <a:schemeClr val="dk1"/>
                                      </a:solidFill>
                                      <a:latin typeface="Cambria Math" panose="02040503050406030204" pitchFamily="18" charset="0"/>
                                      <a:cs typeface="Times New Roman"/>
                                      <a:sym typeface="Times New Roman"/>
                                    </a:rPr>
                                  </m:ctrlPr>
                                </m:dPr>
                                <m:e>
                                  <m:r>
                                    <a:rPr lang="en-GB" sz="2300" b="0" i="1" dirty="0" smtClean="0">
                                      <a:solidFill>
                                        <a:schemeClr val="dk1"/>
                                      </a:solidFill>
                                      <a:latin typeface="Cambria Math" panose="02040503050406030204" pitchFamily="18" charset="0"/>
                                      <a:cs typeface="Times New Roman"/>
                                      <a:sym typeface="Times New Roman"/>
                                    </a:rPr>
                                    <m:t>3</m:t>
                                  </m:r>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2</m:t>
                                  </m:r>
                                  <m:r>
                                    <a:rPr lang="en-GB" sz="2300" b="0" i="1" dirty="0" smtClean="0">
                                      <a:solidFill>
                                        <a:schemeClr val="dk1"/>
                                      </a:solidFill>
                                      <a:latin typeface="Cambria Math" panose="02040503050406030204" pitchFamily="18" charset="0"/>
                                      <a:cs typeface="Times New Roman"/>
                                      <a:sym typeface="Times New Roman"/>
                                    </a:rPr>
                                    <m:t>×</m:t>
                                  </m:r>
                                  <m:sSup>
                                    <m:sSupPr>
                                      <m:ctrlPr>
                                        <a:rPr lang="en-GB" sz="2300" b="0" i="1" dirty="0" smtClean="0">
                                          <a:solidFill>
                                            <a:schemeClr val="dk1"/>
                                          </a:solidFill>
                                          <a:latin typeface="Cambria Math" panose="02040503050406030204" pitchFamily="18" charset="0"/>
                                          <a:cs typeface="Times New Roman"/>
                                          <a:sym typeface="Times New Roman"/>
                                        </a:rPr>
                                      </m:ctrlPr>
                                    </m:sSupPr>
                                    <m:e>
                                      <m:r>
                                        <a:rPr lang="en-GB" sz="2300" b="0" i="1" dirty="0" smtClean="0">
                                          <a:solidFill>
                                            <a:schemeClr val="dk1"/>
                                          </a:solidFill>
                                          <a:latin typeface="Cambria Math" panose="02040503050406030204" pitchFamily="18" charset="0"/>
                                          <a:cs typeface="Times New Roman"/>
                                          <a:sym typeface="Times New Roman"/>
                                        </a:rPr>
                                        <m:t>10</m:t>
                                      </m:r>
                                    </m:e>
                                    <m:sup>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4</m:t>
                                      </m:r>
                                    </m:sup>
                                  </m:sSup>
                                </m:e>
                              </m:d>
                              <m:r>
                                <a:rPr lang="en-GB" sz="2300" b="0" i="1" dirty="0" smtClean="0">
                                  <a:solidFill>
                                    <a:schemeClr val="dk1"/>
                                  </a:solidFill>
                                  <a:latin typeface="Cambria Math" panose="02040503050406030204" pitchFamily="18" charset="0"/>
                                  <a:cs typeface="Times New Roman"/>
                                  <a:sym typeface="Times New Roman"/>
                                </a:rPr>
                                <m:t>−</m:t>
                              </m:r>
                              <m:d>
                                <m:dPr>
                                  <m:ctrlPr>
                                    <a:rPr lang="en-GB" sz="2300" b="0" i="1" dirty="0" smtClean="0">
                                      <a:solidFill>
                                        <a:schemeClr val="dk1"/>
                                      </a:solidFill>
                                      <a:latin typeface="Cambria Math" panose="02040503050406030204" pitchFamily="18" charset="0"/>
                                      <a:cs typeface="Times New Roman"/>
                                      <a:sym typeface="Times New Roman"/>
                                    </a:rPr>
                                  </m:ctrlPr>
                                </m:dPr>
                                <m:e>
                                  <m:r>
                                    <a:rPr lang="en-GB" sz="2300" b="0" i="1" dirty="0" smtClean="0">
                                      <a:solidFill>
                                        <a:schemeClr val="dk1"/>
                                      </a:solidFill>
                                      <a:latin typeface="Cambria Math" panose="02040503050406030204" pitchFamily="18" charset="0"/>
                                      <a:cs typeface="Times New Roman"/>
                                      <a:sym typeface="Times New Roman"/>
                                    </a:rPr>
                                    <m:t>8</m:t>
                                  </m:r>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5</m:t>
                                  </m:r>
                                  <m:r>
                                    <a:rPr lang="en-GB" sz="2300" b="0" i="1" dirty="0" smtClean="0">
                                      <a:solidFill>
                                        <a:schemeClr val="dk1"/>
                                      </a:solidFill>
                                      <a:latin typeface="Cambria Math" panose="02040503050406030204" pitchFamily="18" charset="0"/>
                                      <a:cs typeface="Times New Roman"/>
                                      <a:sym typeface="Times New Roman"/>
                                    </a:rPr>
                                    <m:t>×</m:t>
                                  </m:r>
                                  <m:sSup>
                                    <m:sSupPr>
                                      <m:ctrlPr>
                                        <a:rPr lang="en-GB" sz="2300" b="0" i="1" dirty="0" smtClean="0">
                                          <a:solidFill>
                                            <a:schemeClr val="dk1"/>
                                          </a:solidFill>
                                          <a:latin typeface="Cambria Math" panose="02040503050406030204" pitchFamily="18" charset="0"/>
                                          <a:cs typeface="Times New Roman"/>
                                          <a:sym typeface="Times New Roman"/>
                                        </a:rPr>
                                      </m:ctrlPr>
                                    </m:sSupPr>
                                    <m:e>
                                      <m:r>
                                        <a:rPr lang="en-GB" sz="2300" b="0" i="1" dirty="0" smtClean="0">
                                          <a:solidFill>
                                            <a:schemeClr val="dk1"/>
                                          </a:solidFill>
                                          <a:latin typeface="Cambria Math" panose="02040503050406030204" pitchFamily="18" charset="0"/>
                                          <a:cs typeface="Times New Roman"/>
                                          <a:sym typeface="Times New Roman"/>
                                        </a:rPr>
                                        <m:t>10</m:t>
                                      </m:r>
                                    </m:e>
                                    <m:sup>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5</m:t>
                                      </m:r>
                                    </m:sup>
                                  </m:sSup>
                                </m:e>
                              </m:d>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105;p20">
                <a:extLst>
                  <a:ext uri="{FF2B5EF4-FFF2-40B4-BE49-F238E27FC236}">
                    <a16:creationId xmlns:a16="http://schemas.microsoft.com/office/drawing/2014/main" id="{093E4911-E998-29EE-A3E0-5725BACA21DF}"/>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1130" r="-139" b="-1130"/>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Google Shape;106;p20">
                <a:extLst>
                  <a:ext uri="{FF2B5EF4-FFF2-40B4-BE49-F238E27FC236}">
                    <a16:creationId xmlns:a16="http://schemas.microsoft.com/office/drawing/2014/main" id="{F766C0EA-EB6B-C250-B382-82A26D983467}"/>
                  </a:ext>
                </a:extLst>
              </p:cNvPr>
              <p:cNvGraphicFramePr/>
              <p:nvPr>
                <p:extLst>
                  <p:ext uri="{D42A27DB-BD31-4B8C-83A1-F6EECF244321}">
                    <p14:modId xmlns:p14="http://schemas.microsoft.com/office/powerpoint/2010/main" val="3030804690"/>
                  </p:ext>
                </p:extLst>
              </p:nvPr>
            </p:nvGraphicFramePr>
            <p:xfrm>
              <a:off x="952500" y="2188567"/>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5</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3</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m:t>
                                  </m:r>
                                  <m:r>
                                    <a:rPr lang="ar-AE" sz="1600" b="0" i="1" u="none" strike="noStrike" cap="none" dirty="0" smtClean="0">
                                      <a:solidFill>
                                        <a:schemeClr val="tx1"/>
                                      </a:solidFill>
                                      <a:latin typeface="Cambria Math" panose="02040503050406030204" pitchFamily="18" charset="0"/>
                                      <a:ea typeface="Nunito Sans"/>
                                      <a:cs typeface="Nunito Sans"/>
                                      <a:sym typeface="Nunito Sans"/>
                                    </a:rPr>
                                    <m:t>9</m:t>
                                  </m:r>
                                </m:sup>
                              </m:sSup>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35</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m:t>
                                  </m:r>
                                  <m:r>
                                    <a:rPr lang="ar-AE" sz="1600" b="0" i="1" u="none" strike="noStrike" cap="none" dirty="0" smtClean="0">
                                      <a:solidFill>
                                        <a:schemeClr val="tx1"/>
                                      </a:solidFill>
                                      <a:latin typeface="Cambria Math" panose="02040503050406030204" pitchFamily="18" charset="0"/>
                                      <a:ea typeface="Nunito Sans"/>
                                      <a:cs typeface="Nunito Sans"/>
                                      <a:sym typeface="Nunito Sans"/>
                                    </a:rPr>
                                    <m:t>4</m:t>
                                  </m:r>
                                </m:sup>
                              </m:sSup>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0</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000235</m:t>
                              </m:r>
                            </m:oMath>
                          </a14:m>
                          <a:endParaRPr lang="en-US"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2</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35</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m:t>
                                  </m:r>
                                  <m:r>
                                    <a:rPr lang="ar-AE" sz="1600" b="0" i="1" u="none" strike="noStrike" cap="none" dirty="0" smtClean="0">
                                      <a:solidFill>
                                        <a:schemeClr val="tx1"/>
                                      </a:solidFill>
                                      <a:latin typeface="Cambria Math" panose="02040503050406030204" pitchFamily="18" charset="0"/>
                                      <a:ea typeface="Nunito Sans"/>
                                      <a:cs typeface="Nunito Sans"/>
                                      <a:sym typeface="Nunito Sans"/>
                                    </a:rPr>
                                    <m:t>5</m:t>
                                  </m:r>
                                </m:sup>
                              </m:sSup>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7" name="Google Shape;106;p20">
                <a:extLst>
                  <a:ext uri="{FF2B5EF4-FFF2-40B4-BE49-F238E27FC236}">
                    <a16:creationId xmlns:a16="http://schemas.microsoft.com/office/drawing/2014/main" id="{F766C0EA-EB6B-C250-B382-82A26D983467}"/>
                  </a:ext>
                </a:extLst>
              </p:cNvPr>
              <p:cNvGraphicFramePr/>
              <p:nvPr>
                <p:extLst>
                  <p:ext uri="{D42A27DB-BD31-4B8C-83A1-F6EECF244321}">
                    <p14:modId xmlns:p14="http://schemas.microsoft.com/office/powerpoint/2010/main" val="3030804690"/>
                  </p:ext>
                </p:extLst>
              </p:nvPr>
            </p:nvGraphicFramePr>
            <p:xfrm>
              <a:off x="952500" y="2188567"/>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21087567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3246035827"/>
                  </p:ext>
                </p:extLst>
              </p:nvPr>
            </p:nvGraphicFramePr>
            <p:xfrm>
              <a:off x="952500" y="2190749"/>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1</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496</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8</m:t>
                                  </m:r>
                                </m:sup>
                              </m:sSup>
                            </m:oMath>
                          </a14:m>
                          <a:r>
                            <a:rPr lang="en-GB" sz="1600" u="none" strike="noStrike" cap="none" dirty="0">
                              <a:solidFill>
                                <a:schemeClr val="tx1"/>
                              </a:solidFill>
                              <a:latin typeface="Nunito Sans"/>
                              <a:ea typeface="Nunito Sans"/>
                              <a:cs typeface="Nunito Sans"/>
                              <a:sym typeface="Nunito Sans"/>
                            </a:rPr>
                            <a:t> km</a:t>
                          </a:r>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149</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6</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6</m:t>
                                  </m:r>
                                </m:sup>
                              </m:sSup>
                            </m:oMath>
                          </a14:m>
                          <a:r>
                            <a:rPr lang="ar-AE" sz="1600" u="none" strike="noStrike" cap="none" dirty="0">
                              <a:solidFill>
                                <a:schemeClr val="tx1"/>
                              </a:solidFill>
                              <a:latin typeface="Nunito Sans"/>
                              <a:ea typeface="Nunito Sans"/>
                              <a:cs typeface="Nunito Sans"/>
                              <a:sym typeface="Nunito Sans"/>
                            </a:rPr>
                            <a:t> </a:t>
                          </a:r>
                          <a:r>
                            <a:rPr lang="en-GB" sz="1600" u="none" strike="noStrike" cap="none" dirty="0">
                              <a:solidFill>
                                <a:schemeClr val="tx1"/>
                              </a:solidFill>
                              <a:latin typeface="Nunito Sans"/>
                              <a:ea typeface="Nunito Sans"/>
                              <a:cs typeface="Nunito Sans"/>
                              <a:sym typeface="Nunito Sans"/>
                            </a:rPr>
                            <a:t>km</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496</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9</m:t>
                                  </m:r>
                                </m:sup>
                              </m:sSup>
                            </m:oMath>
                          </a14:m>
                          <a:r>
                            <a:rPr lang="ar-AE" sz="1600" u="none" strike="noStrike" cap="none" dirty="0">
                              <a:solidFill>
                                <a:schemeClr val="tx1"/>
                              </a:solidFill>
                              <a:latin typeface="Nunito Sans"/>
                              <a:ea typeface="Nunito Sans"/>
                              <a:cs typeface="Nunito Sans"/>
                              <a:sym typeface="Nunito Sans"/>
                            </a:rPr>
                            <a:t> </a:t>
                          </a:r>
                          <a:r>
                            <a:rPr lang="en-GB" sz="1600" u="none" strike="noStrike" cap="none" dirty="0">
                              <a:solidFill>
                                <a:schemeClr val="tx1"/>
                              </a:solidFill>
                              <a:latin typeface="Nunito Sans"/>
                              <a:ea typeface="Nunito Sans"/>
                              <a:cs typeface="Nunito Sans"/>
                              <a:sym typeface="Nunito Sans"/>
                            </a:rPr>
                            <a:t>km</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496</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en-GB"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en-GB" sz="1600" b="0" i="1" u="none" strike="noStrike" cap="none" dirty="0" smtClean="0">
                                      <a:solidFill>
                                        <a:schemeClr val="tx1"/>
                                      </a:solidFill>
                                      <a:latin typeface="Cambria Math" panose="02040503050406030204" pitchFamily="18" charset="0"/>
                                      <a:ea typeface="Nunito Sans"/>
                                      <a:cs typeface="Nunito Sans"/>
                                      <a:sym typeface="Nunito Sans"/>
                                    </a:rPr>
                                    <m:t>11</m:t>
                                  </m:r>
                                </m:sup>
                              </m:sSup>
                            </m:oMath>
                          </a14:m>
                          <a:r>
                            <a:rPr lang="en-GB" sz="1600" u="none" strike="noStrike" cap="none" dirty="0">
                              <a:solidFill>
                                <a:schemeClr val="tx1"/>
                              </a:solidFill>
                              <a:latin typeface="Nunito Sans"/>
                              <a:ea typeface="Nunito Sans"/>
                              <a:cs typeface="Nunito Sans"/>
                              <a:sym typeface="Nunito Sans"/>
                            </a:rPr>
                            <a:t> km</a:t>
                          </a:r>
                          <a:endParaRPr lang="en-GB" sz="18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3246035827"/>
                  </p:ext>
                </p:extLst>
              </p:nvPr>
            </p:nvGraphicFramePr>
            <p:xfrm>
              <a:off x="952500" y="2190749"/>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46965652-F41F-C980-1F07-613BFF445AB6}"/>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20) The average distance from the Earth to the Sun is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149</m:t>
                              </m:r>
                              <m:r>
                                <a:rPr lang="en-GB" sz="1600" b="0" i="1" smtClean="0">
                                  <a:solidFill>
                                    <a:schemeClr val="dk1"/>
                                  </a:solidFill>
                                  <a:latin typeface="Cambria Math" panose="02040503050406030204" pitchFamily="18" charset="0"/>
                                  <a:ea typeface="Nunito Sans"/>
                                  <a:cs typeface="Nunito Sans"/>
                                  <a:sym typeface="Nunito Sans"/>
                                </a:rPr>
                                <m:t>.</m:t>
                              </m:r>
                              <m:r>
                                <a:rPr lang="en-GB" sz="1600" b="0" i="1" smtClean="0">
                                  <a:solidFill>
                                    <a:schemeClr val="dk1"/>
                                  </a:solidFill>
                                  <a:latin typeface="Cambria Math" panose="02040503050406030204" pitchFamily="18" charset="0"/>
                                  <a:ea typeface="Nunito Sans"/>
                                  <a:cs typeface="Nunito Sans"/>
                                  <a:sym typeface="Nunito Sans"/>
                                </a:rPr>
                                <m:t>6</m:t>
                              </m:r>
                            </m:oMath>
                          </a14:m>
                          <a:r>
                            <a:rPr lang="en-GB" sz="1600" b="0" dirty="0">
                              <a:solidFill>
                                <a:schemeClr val="dk1"/>
                              </a:solidFill>
                              <a:latin typeface="Nunito Sans"/>
                              <a:ea typeface="Nunito Sans"/>
                              <a:cs typeface="Nunito Sans"/>
                              <a:sym typeface="Nunito Sans"/>
                            </a:rPr>
                            <a:t> million kilometres.</a:t>
                          </a:r>
                        </a:p>
                        <a:p>
                          <a:pPr marL="127000" lvl="0" indent="0" algn="l" rtl="0">
                            <a:spcBef>
                              <a:spcPts val="0"/>
                            </a:spcBef>
                            <a:spcAft>
                              <a:spcPts val="0"/>
                            </a:spcAft>
                            <a:buClr>
                              <a:schemeClr val="dk1"/>
                            </a:buClr>
                            <a:buSzPts val="1600"/>
                            <a:buFont typeface="Nunito Sans"/>
                            <a:buNone/>
                          </a:pPr>
                          <a:r>
                            <a:rPr lang="en-GB" sz="1600" b="0" baseline="30000" dirty="0">
                              <a:solidFill>
                                <a:schemeClr val="dk1"/>
                              </a:solidFill>
                              <a:latin typeface="Nunito Sans"/>
                              <a:ea typeface="Times New Roman"/>
                              <a:cs typeface="Times New Roman"/>
                              <a:sym typeface="Nunito Sans"/>
                            </a:rPr>
                            <a:t>           </a:t>
                          </a:r>
                          <a:r>
                            <a:rPr lang="en-GB" sz="1600" b="0" baseline="0" dirty="0">
                              <a:solidFill>
                                <a:schemeClr val="dk1"/>
                              </a:solidFill>
                              <a:latin typeface="Nunito Sans"/>
                              <a:ea typeface="Times New Roman"/>
                              <a:cs typeface="Times New Roman"/>
                              <a:sym typeface="Nunito Sans"/>
                            </a:rPr>
                            <a:t>Write this distance using standard form.</a:t>
                          </a:r>
                          <a:endParaRPr sz="2300" baseline="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46965652-F41F-C980-1F07-613BFF445AB6}"/>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6" name="Google Shape;104;p20">
            <a:extLst>
              <a:ext uri="{FF2B5EF4-FFF2-40B4-BE49-F238E27FC236}">
                <a16:creationId xmlns:a16="http://schemas.microsoft.com/office/drawing/2014/main" id="{20C63AEA-BE44-20E0-34A3-2A03FFAA0796}"/>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Standard Form</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1573398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87568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Standard Form Answers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05" name="Google Shape;105;p20"/>
              <p:cNvGraphicFramePr/>
              <p:nvPr>
                <p:extLst>
                  <p:ext uri="{D42A27DB-BD31-4B8C-83A1-F6EECF244321}">
                    <p14:modId xmlns:p14="http://schemas.microsoft.com/office/powerpoint/2010/main" val="1101114774"/>
                  </p:ext>
                </p:extLst>
              </p:nvPr>
            </p:nvGraphicFramePr>
            <p:xfrm>
              <a:off x="108044" y="862525"/>
              <a:ext cx="5881738" cy="1423150"/>
            </p:xfrm>
            <a:graphic>
              <a:graphicData uri="http://schemas.openxmlformats.org/drawingml/2006/table">
                <a:tbl>
                  <a:tblPr firstRow="1" bandRow="1">
                    <a:noFill/>
                    <a:tableStyleId>{F0405E19-DBF8-4350-A6E9-593C9D7815B3}</a:tableStyleId>
                  </a:tblPr>
                  <a:tblGrid>
                    <a:gridCol w="5881738">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 Write as an ordinary number: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dirty="0" smtClean="0">
                                  <a:solidFill>
                                    <a:schemeClr val="dk1"/>
                                  </a:solidFill>
                                  <a:latin typeface="Cambria Math" panose="02040503050406030204" pitchFamily="18" charset="0"/>
                                  <a:cs typeface="Times New Roman"/>
                                  <a:sym typeface="Times New Roman"/>
                                </a:rPr>
                                <m:t>2</m:t>
                              </m:r>
                              <m:r>
                                <a:rPr lang="en-GB" sz="2300" b="0" i="1" dirty="0" smtClean="0">
                                  <a:solidFill>
                                    <a:schemeClr val="dk1"/>
                                  </a:solidFill>
                                  <a:latin typeface="Cambria Math" panose="02040503050406030204" pitchFamily="18" charset="0"/>
                                  <a:cs typeface="Times New Roman"/>
                                  <a:sym typeface="Times New Roman"/>
                                </a:rPr>
                                <m:t>×</m:t>
                              </m:r>
                              <m:sSup>
                                <m:sSupPr>
                                  <m:ctrlPr>
                                    <a:rPr lang="en-GB" sz="2300" b="0" i="1" dirty="0" smtClean="0">
                                      <a:solidFill>
                                        <a:schemeClr val="dk1"/>
                                      </a:solidFill>
                                      <a:latin typeface="Cambria Math" panose="02040503050406030204" pitchFamily="18" charset="0"/>
                                      <a:cs typeface="Times New Roman"/>
                                      <a:sym typeface="Times New Roman"/>
                                    </a:rPr>
                                  </m:ctrlPr>
                                </m:sSupPr>
                                <m:e>
                                  <m:r>
                                    <a:rPr lang="en-GB" sz="2300" b="0" i="1" dirty="0" smtClean="0">
                                      <a:solidFill>
                                        <a:schemeClr val="dk1"/>
                                      </a:solidFill>
                                      <a:latin typeface="Cambria Math" panose="02040503050406030204" pitchFamily="18" charset="0"/>
                                      <a:cs typeface="Times New Roman"/>
                                      <a:sym typeface="Times New Roman"/>
                                    </a:rPr>
                                    <m:t>10</m:t>
                                  </m:r>
                                </m:e>
                                <m:sup>
                                  <m:r>
                                    <a:rPr lang="en-GB" sz="2300" b="0" i="1" dirty="0" smtClean="0">
                                      <a:solidFill>
                                        <a:schemeClr val="dk1"/>
                                      </a:solidFill>
                                      <a:latin typeface="Cambria Math" panose="02040503050406030204" pitchFamily="18" charset="0"/>
                                      <a:cs typeface="Times New Roman"/>
                                      <a:sym typeface="Times New Roman"/>
                                    </a:rPr>
                                    <m:t>4</m:t>
                                  </m:r>
                                </m:sup>
                              </m:sSup>
                            </m:oMath>
                          </a14:m>
                          <a:r>
                            <a:rPr lang="en-US" sz="2300" b="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extLst>
                  <p:ext uri="{D42A27DB-BD31-4B8C-83A1-F6EECF244321}">
                    <p14:modId xmlns:p14="http://schemas.microsoft.com/office/powerpoint/2010/main" val="1101114774"/>
                  </p:ext>
                </p:extLst>
              </p:nvPr>
            </p:nvGraphicFramePr>
            <p:xfrm>
              <a:off x="108044" y="862525"/>
              <a:ext cx="5881738" cy="1423150"/>
            </p:xfrm>
            <a:graphic>
              <a:graphicData uri="http://schemas.openxmlformats.org/drawingml/2006/table">
                <a:tbl>
                  <a:tblPr firstRow="1" bandRow="1">
                    <a:noFill/>
                    <a:tableStyleId>{F0405E19-DBF8-4350-A6E9-593C9D7815B3}</a:tableStyleId>
                  </a:tblPr>
                  <a:tblGrid>
                    <a:gridCol w="5881738">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4" t="-855" r="-207"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129872268"/>
                  </p:ext>
                </p:extLst>
              </p:nvPr>
            </p:nvGraphicFramePr>
            <p:xfrm>
              <a:off x="952500" y="2190750"/>
              <a:ext cx="7239000" cy="19800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1</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60</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 </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000</m:t>
                              </m:r>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multiplied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2</m:t>
                              </m:r>
                            </m:oMath>
                          </a14:m>
                          <a:r>
                            <a:rPr lang="en-GB" sz="1400" u="none" strike="noStrike" cap="none" dirty="0">
                              <a:solidFill>
                                <a:schemeClr val="dk1"/>
                              </a:solidFill>
                              <a:latin typeface="Nunito Sans"/>
                              <a:ea typeface="Nunito Sans"/>
                              <a:cs typeface="Nunito Sans"/>
                              <a:sym typeface="Nunito Sans"/>
                            </a:rPr>
                            <a:t> by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10</m:t>
                              </m:r>
                            </m:oMath>
                          </a14:m>
                          <a:r>
                            <a:rPr lang="en-GB" sz="1400" u="none" strike="noStrike" cap="none" dirty="0">
                              <a:solidFill>
                                <a:schemeClr val="dk1"/>
                              </a:solidFill>
                              <a:latin typeface="Nunito Sans"/>
                              <a:ea typeface="Nunito Sans"/>
                              <a:cs typeface="Nunito Sans"/>
                              <a:sym typeface="Nunito Sans"/>
                            </a:rPr>
                            <a:t>, then raised the result to the power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4</m:t>
                              </m:r>
                            </m:oMath>
                          </a14:m>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8</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0</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found the product of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2</m:t>
                              </m:r>
                              <m:r>
                                <a:rPr lang="en-GB" sz="1400" b="0" i="1" u="none" strike="noStrike" cap="none" smtClean="0">
                                  <a:solidFill>
                                    <a:schemeClr val="dk1"/>
                                  </a:solidFill>
                                  <a:latin typeface="Cambria Math" panose="02040503050406030204" pitchFamily="18" charset="0"/>
                                  <a:ea typeface="Nunito Sans"/>
                                  <a:cs typeface="Nunito Sans"/>
                                  <a:sym typeface="Nunito Sans"/>
                                </a:rPr>
                                <m:t>, </m:t>
                              </m:r>
                              <m:r>
                                <a:rPr lang="en-GB" sz="1400" b="0" i="1" u="none" strike="noStrike" cap="none" smtClean="0">
                                  <a:solidFill>
                                    <a:schemeClr val="dk1"/>
                                  </a:solidFill>
                                  <a:latin typeface="Cambria Math" panose="02040503050406030204" pitchFamily="18" charset="0"/>
                                  <a:ea typeface="Nunito Sans"/>
                                  <a:cs typeface="Nunito Sans"/>
                                  <a:sym typeface="Nunito Sans"/>
                                </a:rPr>
                                <m:t>10</m:t>
                              </m:r>
                            </m:oMath>
                          </a14:m>
                          <a:r>
                            <a:rPr lang="en-GB" sz="1400" u="none" strike="noStrike" cap="none" dirty="0">
                              <a:latin typeface="Nunito Sans"/>
                              <a:ea typeface="Nunito Sans"/>
                              <a:cs typeface="Nunito Sans"/>
                              <a:sym typeface="Nunito Sans"/>
                            </a:rPr>
                            <a:t> and </a:t>
                          </a:r>
                          <a14:m>
                            <m:oMath xmlns:m="http://schemas.openxmlformats.org/officeDocument/2006/math">
                              <m:r>
                                <a:rPr lang="en-GB" sz="1400" b="0" i="1" u="none" strike="noStrike" cap="none" smtClean="0">
                                  <a:latin typeface="Cambria Math" panose="02040503050406030204" pitchFamily="18" charset="0"/>
                                  <a:ea typeface="Nunito Sans"/>
                                  <a:cs typeface="Nunito Sans"/>
                                  <a:sym typeface="Nunito Sans"/>
                                </a:rPr>
                                <m:t>4</m:t>
                              </m:r>
                            </m:oMath>
                          </a14:m>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72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i="1" u="none" strike="noStrike" cap="none" dirty="0" smtClean="0">
                                  <a:solidFill>
                                    <a:srgbClr val="1C1C1C"/>
                                  </a:solidFill>
                                  <a:latin typeface="Cambria Math" panose="02040503050406030204" pitchFamily="18" charset="0"/>
                                  <a:ea typeface="Nunito Sans"/>
                                  <a:cs typeface="Nunito Sans"/>
                                  <a:sym typeface="Nunito Sans"/>
                                </a:rPr>
                                <m:t>2000</m:t>
                              </m:r>
                            </m:oMath>
                          </a14:m>
                          <a:r>
                            <a:rPr lang="en-US" sz="1600" u="none" strike="noStrike" cap="none" dirty="0">
                              <a:solidFill>
                                <a:srgbClr val="1C1C1C"/>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1C1C1C"/>
                              </a:solidFill>
                              <a:latin typeface="Nunito Sans"/>
                              <a:ea typeface="Nunito Sans"/>
                              <a:cs typeface="Nunito Sans"/>
                              <a:sym typeface="Nunito Sans"/>
                            </a:rPr>
                            <a:t>Student placed the digit </a:t>
                          </a:r>
                          <a14:m>
                            <m:oMath xmlns:m="http://schemas.openxmlformats.org/officeDocument/2006/math">
                              <m:r>
                                <a:rPr lang="en-US" sz="1400" b="0" i="1" u="none" strike="noStrike" cap="none" smtClean="0">
                                  <a:solidFill>
                                    <a:srgbClr val="1C1C1C"/>
                                  </a:solidFill>
                                  <a:latin typeface="Cambria Math" panose="02040503050406030204" pitchFamily="18" charset="0"/>
                                  <a:ea typeface="Nunito Sans"/>
                                  <a:cs typeface="Nunito Sans"/>
                                  <a:sym typeface="Nunito Sans"/>
                                </a:rPr>
                                <m:t>2</m:t>
                              </m:r>
                            </m:oMath>
                          </a14:m>
                          <a:r>
                            <a:rPr lang="en-US" sz="1400" u="none" strike="noStrike" cap="none" dirty="0">
                              <a:latin typeface="Nunito Sans"/>
                              <a:ea typeface="Nunito Sans"/>
                              <a:cs typeface="Nunito Sans"/>
                              <a:sym typeface="Nunito Sans"/>
                            </a:rPr>
                            <a:t> in the fourth place</a:t>
                          </a:r>
                          <a:r>
                            <a:rPr lang="en-US" sz="1400" u="none" strike="noStrike" cap="none" baseline="0" dirty="0">
                              <a:latin typeface="Nunito Sans"/>
                              <a:ea typeface="Nunito Sans"/>
                              <a:cs typeface="Nunito Sans"/>
                              <a:sym typeface="Nunito Sans"/>
                            </a:rPr>
                            <a:t> value column</a:t>
                          </a:r>
                          <a:endParaRPr lang="en-US"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D) </a:t>
                          </a:r>
                          <a14:m>
                            <m:oMath xmlns:m="http://schemas.openxmlformats.org/officeDocument/2006/math">
                              <m:r>
                                <a:rPr lang="en-GB" sz="1600" i="1" u="none" strike="noStrike" cap="none" dirty="0" smtClean="0">
                                  <a:solidFill>
                                    <a:srgbClr val="00BC89"/>
                                  </a:solidFill>
                                  <a:latin typeface="Cambria Math" panose="02040503050406030204" pitchFamily="18" charset="0"/>
                                  <a:ea typeface="Nunito Sans"/>
                                  <a:cs typeface="Nunito Sans"/>
                                  <a:sym typeface="Nunito Sans"/>
                                </a:rPr>
                                <m:t>20</m:t>
                              </m:r>
                              <m:r>
                                <a:rPr lang="en-GB" sz="1600" i="1" u="none" strike="noStrike" cap="none" dirty="0" smtClean="0">
                                  <a:solidFill>
                                    <a:srgbClr val="00BC89"/>
                                  </a:solidFill>
                                  <a:latin typeface="Cambria Math" panose="02040503050406030204" pitchFamily="18" charset="0"/>
                                  <a:ea typeface="Nunito Sans"/>
                                  <a:cs typeface="Nunito Sans"/>
                                  <a:sym typeface="Nunito Sans"/>
                                </a:rPr>
                                <m:t> </m:t>
                              </m:r>
                              <m:r>
                                <a:rPr lang="en-GB" sz="1600" i="1" u="none" strike="noStrike" cap="none" dirty="0" smtClean="0">
                                  <a:solidFill>
                                    <a:srgbClr val="00BC89"/>
                                  </a:solidFill>
                                  <a:latin typeface="Cambria Math" panose="02040503050406030204" pitchFamily="18" charset="0"/>
                                  <a:ea typeface="Nunito Sans"/>
                                  <a:cs typeface="Nunito Sans"/>
                                  <a:sym typeface="Nunito Sans"/>
                                </a:rPr>
                                <m:t>000</m:t>
                              </m:r>
                              <m:r>
                                <a:rPr lang="en-GB" sz="1600" i="1" u="none" strike="noStrike" cap="none" dirty="0" smtClean="0">
                                  <a:solidFill>
                                    <a:srgbClr val="00BC89"/>
                                  </a:solidFill>
                                  <a:latin typeface="Cambria Math" panose="02040503050406030204" pitchFamily="18" charset="0"/>
                                  <a:ea typeface="Nunito Sans"/>
                                  <a:cs typeface="Nunito Sans"/>
                                  <a:sym typeface="Nunito Sans"/>
                                </a:rPr>
                                <m:t> </m:t>
                              </m:r>
                            </m:oMath>
                          </a14:m>
                          <a:endParaRPr lang="en-GB"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p>
                        <a:p>
                          <a:pPr marL="0" marR="0" lvl="0" indent="0" algn="l" rtl="0">
                            <a:lnSpc>
                              <a:spcPct val="115000"/>
                            </a:lnSpc>
                            <a:spcBef>
                              <a:spcPts val="0"/>
                            </a:spcBef>
                            <a:spcAft>
                              <a:spcPts val="0"/>
                            </a:spcAft>
                            <a:buClr>
                              <a:srgbClr val="000000"/>
                            </a:buClr>
                            <a:buSzPts val="1600"/>
                            <a:buFont typeface="Arial"/>
                            <a:buNone/>
                          </a:pP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129872268"/>
                  </p:ext>
                </p:extLst>
              </p:nvPr>
            </p:nvGraphicFramePr>
            <p:xfrm>
              <a:off x="952500" y="2190750"/>
              <a:ext cx="7239000" cy="19800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185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1852"/>
                          </a:stretch>
                        </a:blipFill>
                      </a:tcPr>
                    </a:tc>
                    <a:extLst>
                      <a:ext uri="{0D108BD9-81ED-4DB2-BD59-A6C34878D82A}">
                        <a16:rowId xmlns:a16="http://schemas.microsoft.com/office/drawing/2014/main" val="10000"/>
                      </a:ext>
                    </a:extLst>
                  </a:tr>
                  <a:tr h="9972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99390" r="-100337" b="-61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99390" r="-337" b="-610"/>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26940833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extLst>
                  <p:ext uri="{D42A27DB-BD31-4B8C-83A1-F6EECF244321}">
                    <p14:modId xmlns:p14="http://schemas.microsoft.com/office/powerpoint/2010/main" val="593768233"/>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2) Write as an ordinary number: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dirty="0" smtClean="0">
                                  <a:solidFill>
                                    <a:schemeClr val="dk1"/>
                                  </a:solidFill>
                                  <a:latin typeface="Cambria Math" panose="02040503050406030204" pitchFamily="18" charset="0"/>
                                  <a:cs typeface="Times New Roman"/>
                                  <a:sym typeface="Times New Roman"/>
                                </a:rPr>
                                <m:t>9</m:t>
                              </m:r>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4</m:t>
                              </m:r>
                              <m:r>
                                <a:rPr lang="en-GB" sz="2300" b="0" i="1" dirty="0" smtClean="0">
                                  <a:solidFill>
                                    <a:schemeClr val="dk1"/>
                                  </a:solidFill>
                                  <a:latin typeface="Cambria Math" panose="02040503050406030204" pitchFamily="18" charset="0"/>
                                  <a:cs typeface="Times New Roman"/>
                                  <a:sym typeface="Times New Roman"/>
                                </a:rPr>
                                <m:t>×</m:t>
                              </m:r>
                              <m:sSup>
                                <m:sSupPr>
                                  <m:ctrlPr>
                                    <a:rPr lang="en-GB" sz="2300" b="0" i="1" dirty="0" smtClean="0">
                                      <a:solidFill>
                                        <a:schemeClr val="dk1"/>
                                      </a:solidFill>
                                      <a:latin typeface="Cambria Math" panose="02040503050406030204" pitchFamily="18" charset="0"/>
                                      <a:cs typeface="Times New Roman"/>
                                      <a:sym typeface="Times New Roman"/>
                                    </a:rPr>
                                  </m:ctrlPr>
                                </m:sSupPr>
                                <m:e>
                                  <m:r>
                                    <a:rPr lang="en-GB" sz="2300" b="0" i="1" dirty="0" smtClean="0">
                                      <a:solidFill>
                                        <a:schemeClr val="dk1"/>
                                      </a:solidFill>
                                      <a:latin typeface="Cambria Math" panose="02040503050406030204" pitchFamily="18" charset="0"/>
                                      <a:cs typeface="Times New Roman"/>
                                      <a:sym typeface="Times New Roman"/>
                                    </a:rPr>
                                    <m:t>10</m:t>
                                  </m:r>
                                </m:e>
                                <m:sup>
                                  <m:r>
                                    <a:rPr lang="en-GB" sz="2300" b="0" i="1" dirty="0" smtClean="0">
                                      <a:solidFill>
                                        <a:schemeClr val="dk1"/>
                                      </a:solidFill>
                                      <a:latin typeface="Cambria Math" panose="02040503050406030204" pitchFamily="18" charset="0"/>
                                      <a:cs typeface="Times New Roman"/>
                                      <a:sym typeface="Times New Roman"/>
                                    </a:rPr>
                                    <m:t>0</m:t>
                                  </m:r>
                                </m:sup>
                              </m:sSup>
                            </m:oMath>
                          </a14:m>
                          <a:r>
                            <a:rPr lang="en-US" sz="2300" b="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extLst>
                  <p:ext uri="{D42A27DB-BD31-4B8C-83A1-F6EECF244321}">
                    <p14:modId xmlns:p14="http://schemas.microsoft.com/office/powerpoint/2010/main" val="593768233"/>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1050162518"/>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9</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40</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forgot the rule for the 0</a:t>
                          </a:r>
                          <a:r>
                            <a:rPr lang="en-US" sz="1400" u="none" strike="noStrike" cap="none" baseline="30000" dirty="0">
                              <a:solidFill>
                                <a:schemeClr val="dk1"/>
                              </a:solidFill>
                              <a:latin typeface="Nunito Sans"/>
                              <a:ea typeface="Nunito Sans"/>
                              <a:cs typeface="Nunito Sans"/>
                              <a:sym typeface="Nunito Sans"/>
                            </a:rPr>
                            <a:t>th </a:t>
                          </a:r>
                          <a:r>
                            <a:rPr lang="en-US" sz="1400" u="none" strike="noStrike" cap="none" baseline="0" dirty="0">
                              <a:solidFill>
                                <a:schemeClr val="dk1"/>
                              </a:solidFill>
                              <a:latin typeface="Nunito Sans"/>
                              <a:ea typeface="Nunito Sans"/>
                              <a:cs typeface="Nunito Sans"/>
                              <a:sym typeface="Nunito Sans"/>
                            </a:rPr>
                            <a:t>power</a:t>
                          </a:r>
                          <a:endParaRPr sz="1400" u="none" strike="noStrike" cap="none" baseline="0"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0</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multiplied by</a:t>
                          </a:r>
                          <a:r>
                            <a:rPr lang="en-GB" sz="1400" u="none" strike="noStrike" cap="none" dirty="0">
                              <a:solidFill>
                                <a:schemeClr val="dk1"/>
                              </a:solidFill>
                              <a:latin typeface="Nunito Sans"/>
                              <a:ea typeface="Nunito Sans"/>
                              <a:cs typeface="Nunito Sans"/>
                              <a:sym typeface="Nunito Sans"/>
                            </a:rPr>
                            <a:t> zero</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1</m:t>
                              </m:r>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multiplied then raised the result to the power</a:t>
                          </a:r>
                          <a:r>
                            <a:rPr lang="en-US" sz="1400" u="none" strike="noStrike" cap="none" baseline="0" dirty="0">
                              <a:solidFill>
                                <a:schemeClr val="dk1"/>
                              </a:solidFill>
                              <a:latin typeface="Nunito Sans"/>
                              <a:ea typeface="Nunito Sans"/>
                              <a:cs typeface="Nunito Sans"/>
                              <a:sym typeface="Nunito Sans"/>
                            </a:rPr>
                            <a:t> zero</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9</m:t>
                              </m:r>
                              <m:r>
                                <a:rPr lang="en-GB" sz="1600" b="0" i="1" u="none" strike="noStrike" cap="none" dirty="0" smtClean="0">
                                  <a:solidFill>
                                    <a:srgbClr val="00BC89"/>
                                  </a:solidFill>
                                  <a:latin typeface="Cambria Math" panose="02040503050406030204" pitchFamily="18" charset="0"/>
                                  <a:ea typeface="Nunito Sans"/>
                                  <a:cs typeface="Nunito Sans"/>
                                  <a:sym typeface="Nunito Sans"/>
                                </a:rPr>
                                <m:t>.</m:t>
                              </m:r>
                              <m:r>
                                <a:rPr lang="en-GB" sz="1600" b="0" i="1" u="none" strike="noStrike" cap="none" dirty="0" smtClean="0">
                                  <a:solidFill>
                                    <a:srgbClr val="00BC89"/>
                                  </a:solidFill>
                                  <a:latin typeface="Cambria Math" panose="02040503050406030204" pitchFamily="18" charset="0"/>
                                  <a:ea typeface="Nunito Sans"/>
                                  <a:cs typeface="Nunito Sans"/>
                                  <a:sym typeface="Nunito Sans"/>
                                </a:rPr>
                                <m:t>4</m:t>
                              </m:r>
                            </m:oMath>
                          </a14:m>
                          <a:r>
                            <a:rPr lang="en-GB"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1050162518"/>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5" name="Google Shape;104;p20">
            <a:extLst>
              <a:ext uri="{FF2B5EF4-FFF2-40B4-BE49-F238E27FC236}">
                <a16:creationId xmlns:a16="http://schemas.microsoft.com/office/drawing/2014/main" id="{F2642B83-EC1C-41A3-A75E-E7BFFD44009F}"/>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Standard Form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0558053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extLst>
                  <p:ext uri="{D42A27DB-BD31-4B8C-83A1-F6EECF244321}">
                    <p14:modId xmlns:p14="http://schemas.microsoft.com/office/powerpoint/2010/main" val="2028153621"/>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3) Write this number in standard form: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4700</m:t>
                              </m:r>
                            </m:oMath>
                          </a14:m>
                          <a:r>
                            <a:rPr lang="en-US" sz="2300" b="0" dirty="0">
                              <a:solidFill>
                                <a:schemeClr val="dk1"/>
                              </a:solidFill>
                              <a:latin typeface="Times New Roman"/>
                              <a:ea typeface="Times New Roman"/>
                              <a:cs typeface="Times New Roman"/>
                              <a:sym typeface="Times New Roman"/>
                            </a:rPr>
                            <a:t> </a:t>
                          </a: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extLst>
                  <p:ext uri="{D42A27DB-BD31-4B8C-83A1-F6EECF244321}">
                    <p14:modId xmlns:p14="http://schemas.microsoft.com/office/powerpoint/2010/main" val="2028153621"/>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4011237114"/>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47</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2</m:t>
                                  </m:r>
                                </m:sup>
                              </m:sSup>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has not used correct standard form since </a:t>
                          </a:r>
                          <a14:m>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47</m:t>
                              </m:r>
                              <m:r>
                                <a:rPr lang="en-GB" sz="1400" b="0" i="1" u="none" strike="noStrike" cap="none" smtClean="0">
                                  <a:solidFill>
                                    <a:schemeClr val="tx1"/>
                                  </a:solidFill>
                                  <a:latin typeface="Cambria Math" panose="02040503050406030204" pitchFamily="18" charset="0"/>
                                  <a:ea typeface="Nunito Sans"/>
                                  <a:cs typeface="Nunito Sans"/>
                                  <a:sym typeface="Nunito Sans"/>
                                </a:rPr>
                                <m:t>&gt;</m:t>
                              </m:r>
                              <m:r>
                                <a:rPr lang="en-GB" sz="1400" b="0" i="1" u="none" strike="noStrike" cap="none" smtClean="0">
                                  <a:solidFill>
                                    <a:schemeClr val="tx1"/>
                                  </a:solidFill>
                                  <a:latin typeface="Cambria Math" panose="02040503050406030204" pitchFamily="18" charset="0"/>
                                  <a:ea typeface="Nunito Sans"/>
                                  <a:cs typeface="Nunito Sans"/>
                                  <a:sym typeface="Nunito Sans"/>
                                </a:rPr>
                                <m:t>10</m:t>
                              </m:r>
                            </m:oMath>
                          </a14:m>
                          <a:endParaRPr lang="en-GB"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rgbClr val="00BC89"/>
                                  </a:solidFill>
                                  <a:latin typeface="Cambria Math" panose="02040503050406030204" pitchFamily="18" charset="0"/>
                                  <a:ea typeface="Nunito Sans"/>
                                  <a:cs typeface="Nunito Sans"/>
                                  <a:sym typeface="Nunito Sans"/>
                                </a:rPr>
                                <m:t>4</m:t>
                              </m:r>
                              <m:r>
                                <a:rPr lang="en-US" sz="1600" b="0" i="1" u="none" strike="noStrike" cap="none" dirty="0" smtClean="0">
                                  <a:solidFill>
                                    <a:srgbClr val="00BC89"/>
                                  </a:solidFill>
                                  <a:latin typeface="Cambria Math" panose="02040503050406030204" pitchFamily="18" charset="0"/>
                                  <a:ea typeface="Nunito Sans"/>
                                  <a:cs typeface="Nunito Sans"/>
                                  <a:sym typeface="Nunito Sans"/>
                                </a:rPr>
                                <m:t>.</m:t>
                              </m:r>
                              <m:r>
                                <a:rPr lang="en-US" sz="1600" b="0" i="1" u="none" strike="noStrike" cap="none" dirty="0" smtClean="0">
                                  <a:solidFill>
                                    <a:srgbClr val="00BC89"/>
                                  </a:solidFill>
                                  <a:latin typeface="Cambria Math" panose="02040503050406030204" pitchFamily="18" charset="0"/>
                                  <a:ea typeface="Nunito Sans"/>
                                  <a:cs typeface="Nunito Sans"/>
                                  <a:sym typeface="Nunito Sans"/>
                                </a:rPr>
                                <m:t>7</m:t>
                              </m:r>
                              <m:r>
                                <a:rPr lang="en-US" sz="1600" b="0" i="1" u="none" strike="noStrike" cap="none" dirty="0" smtClean="0">
                                  <a:solidFill>
                                    <a:srgbClr val="00BC89"/>
                                  </a:solidFill>
                                  <a:latin typeface="Cambria Math" panose="02040503050406030204" pitchFamily="18" charset="0"/>
                                  <a:ea typeface="Nunito Sans"/>
                                  <a:cs typeface="Nunito Sans"/>
                                  <a:sym typeface="Nunito Sans"/>
                                </a:rPr>
                                <m:t>×</m:t>
                              </m:r>
                              <m:r>
                                <a:rPr lang="en-US" sz="1600" b="0" i="1" u="none" strike="noStrike" cap="none" dirty="0" smtClean="0">
                                  <a:solidFill>
                                    <a:srgbClr val="00BC89"/>
                                  </a:solidFill>
                                  <a:latin typeface="Cambria Math" panose="02040503050406030204" pitchFamily="18" charset="0"/>
                                  <a:ea typeface="Nunito Sans"/>
                                  <a:cs typeface="Nunito Sans"/>
                                  <a:sym typeface="Nunito Sans"/>
                                </a:rPr>
                                <m:t>1</m:t>
                              </m:r>
                              <m:sSup>
                                <m:sSupPr>
                                  <m:ctrlPr>
                                    <a:rPr lang="ar-AE" sz="1600" b="0" i="1" u="none" strike="noStrike" cap="none" dirty="0" smtClean="0">
                                      <a:solidFill>
                                        <a:srgbClr val="00BC89"/>
                                      </a:solidFill>
                                      <a:latin typeface="Cambria Math" panose="02040503050406030204" pitchFamily="18" charset="0"/>
                                      <a:ea typeface="Nunito Sans"/>
                                      <a:cs typeface="Nunito Sans"/>
                                      <a:sym typeface="Nunito Sans"/>
                                    </a:rPr>
                                  </m:ctrlPr>
                                </m:sSupPr>
                                <m:e>
                                  <m:r>
                                    <a:rPr lang="ar-AE" sz="1600" b="0" i="1" u="none" strike="noStrike" cap="none" dirty="0" smtClean="0">
                                      <a:solidFill>
                                        <a:srgbClr val="00BC89"/>
                                      </a:solidFill>
                                      <a:latin typeface="Cambria Math" panose="02040503050406030204" pitchFamily="18" charset="0"/>
                                      <a:ea typeface="Nunito Sans"/>
                                      <a:cs typeface="Nunito Sans"/>
                                      <a:sym typeface="Nunito Sans"/>
                                    </a:rPr>
                                    <m:t>0</m:t>
                                  </m:r>
                                </m:e>
                                <m:sup>
                                  <m:r>
                                    <a:rPr lang="ar-AE" sz="1600" b="0" i="1" u="none" strike="noStrike" cap="none" dirty="0" smtClean="0">
                                      <a:solidFill>
                                        <a:srgbClr val="00BC89"/>
                                      </a:solidFill>
                                      <a:latin typeface="Cambria Math" panose="02040503050406030204" pitchFamily="18" charset="0"/>
                                      <a:ea typeface="Nunito Sans"/>
                                      <a:cs typeface="Nunito Sans"/>
                                      <a:sym typeface="Nunito Sans"/>
                                    </a:rPr>
                                    <m:t>3</m:t>
                                  </m:r>
                                </m:sup>
                              </m:sSup>
                            </m:oMath>
                          </a14:m>
                          <a:r>
                            <a:rPr lang="ar-AE"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4</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7</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sSup>
                                <m:sSupPr>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sSupPr>
                                <m:e>
                                  <m:r>
                                    <a:rPr lang="en-GB" sz="1600" b="0" i="1" u="none" strike="noStrike" cap="none" dirty="0" smtClean="0">
                                      <a:solidFill>
                                        <a:schemeClr val="dk1"/>
                                      </a:solidFill>
                                      <a:latin typeface="Cambria Math" panose="02040503050406030204" pitchFamily="18" charset="0"/>
                                      <a:ea typeface="Nunito Sans"/>
                                      <a:cs typeface="Nunito Sans"/>
                                      <a:sym typeface="Nunito Sans"/>
                                    </a:rPr>
                                    <m:t>10</m:t>
                                  </m:r>
                                </m:e>
                                <m:sup>
                                  <m:r>
                                    <a:rPr lang="en-GB" sz="1600" b="0" i="1" u="none" strike="noStrike" cap="none" dirty="0" smtClean="0">
                                      <a:solidFill>
                                        <a:schemeClr val="dk1"/>
                                      </a:solidFill>
                                      <a:latin typeface="Cambria Math" panose="02040503050406030204" pitchFamily="18" charset="0"/>
                                      <a:ea typeface="Nunito Sans"/>
                                      <a:cs typeface="Nunito Sans"/>
                                      <a:sym typeface="Nunito Sans"/>
                                    </a:rPr>
                                    <m:t>2</m:t>
                                  </m:r>
                                </m:sup>
                              </m:sSup>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used the wrong index number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sSup>
                                <m:sSupPr>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sSupPr>
                                <m:e>
                                  <m:r>
                                    <a:rPr lang="en-GB" sz="1600" b="0" i="1" u="none" strike="noStrike" cap="none" dirty="0" smtClean="0">
                                      <a:solidFill>
                                        <a:schemeClr val="dk1"/>
                                      </a:solidFill>
                                      <a:latin typeface="Cambria Math" panose="02040503050406030204" pitchFamily="18" charset="0"/>
                                      <a:ea typeface="Nunito Sans"/>
                                      <a:cs typeface="Nunito Sans"/>
                                      <a:sym typeface="Nunito Sans"/>
                                    </a:rPr>
                                    <m:t>4</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7</m:t>
                                  </m:r>
                                </m:e>
                                <m:sup>
                                  <m:r>
                                    <a:rPr lang="en-GB" sz="1600" b="0" i="1" u="none" strike="noStrike" cap="none" dirty="0" smtClean="0">
                                      <a:solidFill>
                                        <a:schemeClr val="dk1"/>
                                      </a:solidFill>
                                      <a:latin typeface="Cambria Math" panose="02040503050406030204" pitchFamily="18" charset="0"/>
                                      <a:ea typeface="Nunito Sans"/>
                                      <a:cs typeface="Nunito Sans"/>
                                      <a:sym typeface="Nunito Sans"/>
                                    </a:rPr>
                                    <m:t>3</m:t>
                                  </m:r>
                                </m:sup>
                              </m:sSup>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10</m:t>
                              </m:r>
                            </m:oMath>
                          </a14:m>
                          <a:endParaRPr lang="en-GB" sz="14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attributed the index number to the wrong base</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4011237114"/>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3" name="Google Shape;104;p20">
            <a:extLst>
              <a:ext uri="{FF2B5EF4-FFF2-40B4-BE49-F238E27FC236}">
                <a16:creationId xmlns:a16="http://schemas.microsoft.com/office/drawing/2014/main" id="{6E3C1FA2-2FD1-2052-730E-EA2CE4523E24}"/>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Standard Form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7143695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extLst>
                  <p:ext uri="{D42A27DB-BD31-4B8C-83A1-F6EECF244321}">
                    <p14:modId xmlns:p14="http://schemas.microsoft.com/office/powerpoint/2010/main" val="1304064037"/>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4) Write as an ordinary number: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Para xmlns:m="http://schemas.openxmlformats.org/officeDocument/2006/math">
                              <m:oMathParaPr>
                                <m:jc m:val="left"/>
                              </m:oMathParaPr>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6</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25</m:t>
                                </m:r>
                                <m:r>
                                  <a:rPr lang="en-GB" sz="2300" b="0" i="1" smtClean="0">
                                    <a:solidFill>
                                      <a:schemeClr val="dk1"/>
                                    </a:solidFill>
                                    <a:latin typeface="Cambria Math" panose="02040503050406030204" pitchFamily="18" charset="0"/>
                                    <a:cs typeface="Times New Roman"/>
                                    <a:sym typeface="Times New Roman"/>
                                  </a:rPr>
                                  <m:t>×</m:t>
                                </m:r>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10</m:t>
                                    </m:r>
                                  </m:e>
                                  <m:sup>
                                    <m:r>
                                      <a:rPr lang="en-GB" sz="2300" b="0" i="1" smtClean="0">
                                        <a:solidFill>
                                          <a:schemeClr val="dk1"/>
                                        </a:solidFill>
                                        <a:latin typeface="Cambria Math" panose="02040503050406030204" pitchFamily="18" charset="0"/>
                                        <a:cs typeface="Times New Roman"/>
                                        <a:sym typeface="Times New Roman"/>
                                      </a:rPr>
                                      <m:t>7</m:t>
                                    </m:r>
                                  </m:sup>
                                </m:sSup>
                              </m:oMath>
                            </m:oMathPara>
                          </a14:m>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extLst>
                  <p:ext uri="{D42A27DB-BD31-4B8C-83A1-F6EECF244321}">
                    <p14:modId xmlns:p14="http://schemas.microsoft.com/office/powerpoint/2010/main" val="1304064037"/>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271460202"/>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rgbClr val="00BC89"/>
                                  </a:solidFill>
                                  <a:latin typeface="Cambria Math" panose="02040503050406030204" pitchFamily="18" charset="0"/>
                                  <a:ea typeface="Nunito Sans"/>
                                  <a:cs typeface="Nunito Sans"/>
                                  <a:sym typeface="Nunito Sans"/>
                                </a:rPr>
                                <m:t>62</m:t>
                              </m:r>
                              <m:r>
                                <a:rPr lang="en-US" sz="1600" b="0" i="1" u="none" strike="noStrike" cap="none" dirty="0" smtClean="0">
                                  <a:solidFill>
                                    <a:srgbClr val="00BC89"/>
                                  </a:solidFill>
                                  <a:latin typeface="Cambria Math" panose="02040503050406030204" pitchFamily="18" charset="0"/>
                                  <a:ea typeface="Nunito Sans"/>
                                  <a:cs typeface="Nunito Sans"/>
                                  <a:sym typeface="Nunito Sans"/>
                                </a:rPr>
                                <m:t> </m:t>
                              </m:r>
                              <m:r>
                                <a:rPr lang="en-US" sz="1600" b="0" i="1" u="none" strike="noStrike" cap="none" dirty="0" smtClean="0">
                                  <a:solidFill>
                                    <a:srgbClr val="00BC89"/>
                                  </a:solidFill>
                                  <a:latin typeface="Cambria Math" panose="02040503050406030204" pitchFamily="18" charset="0"/>
                                  <a:ea typeface="Nunito Sans"/>
                                  <a:cs typeface="Nunito Sans"/>
                                  <a:sym typeface="Nunito Sans"/>
                                </a:rPr>
                                <m:t>500</m:t>
                              </m:r>
                              <m:r>
                                <a:rPr lang="en-US" sz="1600" b="0" i="1" u="none" strike="noStrike" cap="none" dirty="0" smtClean="0">
                                  <a:solidFill>
                                    <a:srgbClr val="00BC89"/>
                                  </a:solidFill>
                                  <a:latin typeface="Cambria Math" panose="02040503050406030204" pitchFamily="18" charset="0"/>
                                  <a:ea typeface="Nunito Sans"/>
                                  <a:cs typeface="Nunito Sans"/>
                                  <a:sym typeface="Nunito Sans"/>
                                </a:rPr>
                                <m:t> </m:t>
                              </m:r>
                              <m:r>
                                <a:rPr lang="en-US" sz="1600" b="0" i="1" u="none" strike="noStrike" cap="none" dirty="0" smtClean="0">
                                  <a:solidFill>
                                    <a:srgbClr val="00BC89"/>
                                  </a:solidFill>
                                  <a:latin typeface="Cambria Math" panose="02040503050406030204" pitchFamily="18" charset="0"/>
                                  <a:ea typeface="Nunito Sans"/>
                                  <a:cs typeface="Nunito Sans"/>
                                  <a:sym typeface="Nunito Sans"/>
                                </a:rPr>
                                <m:t>000</m:t>
                              </m:r>
                            </m:oMath>
                          </a14:m>
                          <a:r>
                            <a:rPr lang="en-US"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6</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 </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250</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 </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000</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wrote down a number with </a:t>
                          </a:r>
                          <a14:m>
                            <m:oMath xmlns:m="http://schemas.openxmlformats.org/officeDocument/2006/math">
                              <m:r>
                                <a:rPr lang="en-US" sz="1400" b="0" i="1" u="none" strike="noStrike" cap="none" smtClean="0">
                                  <a:solidFill>
                                    <a:schemeClr val="tx1"/>
                                  </a:solidFill>
                                  <a:latin typeface="Cambria Math" panose="02040503050406030204" pitchFamily="18" charset="0"/>
                                  <a:ea typeface="Nunito Sans"/>
                                  <a:cs typeface="Nunito Sans"/>
                                  <a:sym typeface="Nunito Sans"/>
                                </a:rPr>
                                <m:t>7</m:t>
                              </m:r>
                            </m:oMath>
                          </a14:m>
                          <a:r>
                            <a:rPr lang="en-US" sz="1400" u="none" strike="noStrike" cap="none" dirty="0">
                              <a:solidFill>
                                <a:schemeClr val="tx1"/>
                              </a:solidFill>
                              <a:latin typeface="Nunito Sans"/>
                              <a:ea typeface="Nunito Sans"/>
                              <a:cs typeface="Nunito Sans"/>
                              <a:sym typeface="Nunito Sans"/>
                            </a:rPr>
                            <a:t> digits</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i="1" u="none" strike="noStrike" cap="none" dirty="0" smtClean="0">
                                  <a:solidFill>
                                    <a:schemeClr val="dk1"/>
                                  </a:solidFill>
                                  <a:latin typeface="Cambria Math" panose="02040503050406030204" pitchFamily="18" charset="0"/>
                                  <a:ea typeface="Nunito Sans"/>
                                  <a:cs typeface="Nunito Sans"/>
                                  <a:sym typeface="Nunito Sans"/>
                                </a:rPr>
                                <m:t>625</m:t>
                              </m:r>
                              <m:r>
                                <a:rPr lang="en-GB" sz="1600" i="1" u="none" strike="noStrike" cap="none" dirty="0" smtClean="0">
                                  <a:solidFill>
                                    <a:schemeClr val="dk1"/>
                                  </a:solidFill>
                                  <a:latin typeface="Cambria Math" panose="02040503050406030204" pitchFamily="18" charset="0"/>
                                  <a:ea typeface="Nunito Sans"/>
                                  <a:cs typeface="Nunito Sans"/>
                                  <a:sym typeface="Nunito Sans"/>
                                </a:rPr>
                                <m:t> </m:t>
                              </m:r>
                              <m:r>
                                <a:rPr lang="en-GB" sz="1600" i="1" u="none" strike="noStrike" cap="none" dirty="0" smtClean="0">
                                  <a:solidFill>
                                    <a:schemeClr val="dk1"/>
                                  </a:solidFill>
                                  <a:latin typeface="Cambria Math" panose="02040503050406030204" pitchFamily="18" charset="0"/>
                                  <a:ea typeface="Nunito Sans"/>
                                  <a:cs typeface="Nunito Sans"/>
                                  <a:sym typeface="Nunito Sans"/>
                                </a:rPr>
                                <m:t>000</m:t>
                              </m:r>
                              <m:r>
                                <a:rPr lang="en-GB" sz="1600" i="1" u="none" strike="noStrike" cap="none" dirty="0" smtClean="0">
                                  <a:solidFill>
                                    <a:schemeClr val="dk1"/>
                                  </a:solidFill>
                                  <a:latin typeface="Cambria Math" panose="02040503050406030204" pitchFamily="18" charset="0"/>
                                  <a:ea typeface="Nunito Sans"/>
                                  <a:cs typeface="Nunito Sans"/>
                                  <a:sym typeface="Nunito Sans"/>
                                </a:rPr>
                                <m:t> </m:t>
                              </m:r>
                              <m:r>
                                <a:rPr lang="en-GB" sz="1600" i="1" u="none" strike="noStrike" cap="none" dirty="0" smtClean="0">
                                  <a:solidFill>
                                    <a:schemeClr val="dk1"/>
                                  </a:solidFill>
                                  <a:latin typeface="Cambria Math" panose="02040503050406030204" pitchFamily="18" charset="0"/>
                                  <a:ea typeface="Nunito Sans"/>
                                  <a:cs typeface="Nunito Sans"/>
                                  <a:sym typeface="Nunito Sans"/>
                                </a:rPr>
                                <m:t>000</m:t>
                              </m:r>
                            </m:oMath>
                          </a14:m>
                          <a:r>
                            <a:rPr lang="en-GB" sz="1600" u="none" strike="noStrike" cap="none" dirty="0">
                              <a:solidFill>
                                <a:schemeClr val="dk1"/>
                              </a:solidFill>
                              <a:latin typeface="Nunito Sans"/>
                              <a:ea typeface="Nunito Sans"/>
                              <a:cs typeface="Nunito Sans"/>
                              <a:sym typeface="Nunito Sans"/>
                            </a:rPr>
                            <a:t> </a:t>
                          </a:r>
                          <a:endParaRPr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introduced an extra place holder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rgbClr val="1C1C1C"/>
                                  </a:solidFill>
                                  <a:latin typeface="Cambria Math" panose="02040503050406030204" pitchFamily="18" charset="0"/>
                                  <a:ea typeface="Nunito Sans"/>
                                  <a:cs typeface="Nunito Sans"/>
                                  <a:sym typeface="Nunito Sans"/>
                                </a:rPr>
                                <m:t>4</m:t>
                              </m:r>
                              <m:r>
                                <a:rPr lang="en-GB" sz="1600" b="0" i="1" u="none" strike="noStrike" cap="none" dirty="0" smtClean="0">
                                  <a:solidFill>
                                    <a:srgbClr val="1C1C1C"/>
                                  </a:solidFill>
                                  <a:latin typeface="Cambria Math" panose="02040503050406030204" pitchFamily="18" charset="0"/>
                                  <a:ea typeface="Nunito Sans"/>
                                  <a:cs typeface="Nunito Sans"/>
                                  <a:sym typeface="Nunito Sans"/>
                                </a:rPr>
                                <m:t>37</m:t>
                              </m:r>
                              <m:r>
                                <a:rPr lang="en-GB" sz="1600" b="0" i="1" u="none" strike="noStrike" cap="none" dirty="0" smtClean="0">
                                  <a:solidFill>
                                    <a:srgbClr val="1C1C1C"/>
                                  </a:solidFill>
                                  <a:latin typeface="Cambria Math" panose="02040503050406030204" pitchFamily="18" charset="0"/>
                                  <a:ea typeface="Nunito Sans"/>
                                  <a:cs typeface="Nunito Sans"/>
                                  <a:sym typeface="Nunito Sans"/>
                                </a:rPr>
                                <m:t>.</m:t>
                              </m:r>
                              <m:r>
                                <a:rPr lang="en-GB" sz="1600" b="0" i="1" u="none" strike="noStrike" cap="none" dirty="0" smtClean="0">
                                  <a:solidFill>
                                    <a:srgbClr val="1C1C1C"/>
                                  </a:solidFill>
                                  <a:latin typeface="Cambria Math" panose="02040503050406030204" pitchFamily="18" charset="0"/>
                                  <a:ea typeface="Nunito Sans"/>
                                  <a:cs typeface="Nunito Sans"/>
                                  <a:sym typeface="Nunito Sans"/>
                                </a:rPr>
                                <m:t>5</m:t>
                              </m:r>
                            </m:oMath>
                          </a14:m>
                          <a:r>
                            <a:rPr lang="en-US" sz="1600" u="none" strike="noStrike" cap="none" dirty="0">
                              <a:solidFill>
                                <a:srgbClr val="1C1C1C"/>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1C1C1C"/>
                              </a:solidFill>
                              <a:latin typeface="Nunito Sans"/>
                              <a:ea typeface="Nunito Sans"/>
                              <a:cs typeface="Nunito Sans"/>
                              <a:sym typeface="Nunito Sans"/>
                            </a:rPr>
                            <a:t>Student found the product of </a:t>
                          </a:r>
                          <a14:m>
                            <m:oMath xmlns:m="http://schemas.openxmlformats.org/officeDocument/2006/math">
                              <m:r>
                                <a:rPr lang="en-GB" sz="1400" b="0" i="1" u="none" strike="noStrike" cap="none" smtClean="0">
                                  <a:solidFill>
                                    <a:srgbClr val="1C1C1C"/>
                                  </a:solidFill>
                                  <a:latin typeface="Cambria Math" panose="02040503050406030204" pitchFamily="18" charset="0"/>
                                  <a:ea typeface="Nunito Sans"/>
                                  <a:cs typeface="Nunito Sans"/>
                                  <a:sym typeface="Nunito Sans"/>
                                </a:rPr>
                                <m:t>6</m:t>
                              </m:r>
                              <m:r>
                                <a:rPr lang="en-GB" sz="1400" b="0" i="1" u="none" strike="noStrike" cap="none" smtClean="0">
                                  <a:solidFill>
                                    <a:srgbClr val="1C1C1C"/>
                                  </a:solidFill>
                                  <a:latin typeface="Cambria Math" panose="02040503050406030204" pitchFamily="18" charset="0"/>
                                  <a:ea typeface="Nunito Sans"/>
                                  <a:cs typeface="Nunito Sans"/>
                                  <a:sym typeface="Nunito Sans"/>
                                </a:rPr>
                                <m:t>.</m:t>
                              </m:r>
                              <m:r>
                                <a:rPr lang="en-GB" sz="1400" b="0" i="1" u="none" strike="noStrike" cap="none" smtClean="0">
                                  <a:solidFill>
                                    <a:srgbClr val="1C1C1C"/>
                                  </a:solidFill>
                                  <a:latin typeface="Cambria Math" panose="02040503050406030204" pitchFamily="18" charset="0"/>
                                  <a:ea typeface="Nunito Sans"/>
                                  <a:cs typeface="Nunito Sans"/>
                                  <a:sym typeface="Nunito Sans"/>
                                </a:rPr>
                                <m:t>25</m:t>
                              </m:r>
                              <m:r>
                                <a:rPr lang="en-GB" sz="1400" b="0" i="1" u="none" strike="noStrike" cap="none" smtClean="0">
                                  <a:solidFill>
                                    <a:srgbClr val="1C1C1C"/>
                                  </a:solidFill>
                                  <a:latin typeface="Cambria Math" panose="02040503050406030204" pitchFamily="18" charset="0"/>
                                  <a:ea typeface="Nunito Sans"/>
                                  <a:cs typeface="Nunito Sans"/>
                                  <a:sym typeface="Nunito Sans"/>
                                </a:rPr>
                                <m:t>, </m:t>
                              </m:r>
                              <m:r>
                                <a:rPr lang="en-GB" sz="1400" b="0" i="1" u="none" strike="noStrike" cap="none" smtClean="0">
                                  <a:solidFill>
                                    <a:srgbClr val="1C1C1C"/>
                                  </a:solidFill>
                                  <a:latin typeface="Cambria Math" panose="02040503050406030204" pitchFamily="18" charset="0"/>
                                  <a:ea typeface="Nunito Sans"/>
                                  <a:cs typeface="Nunito Sans"/>
                                  <a:sym typeface="Nunito Sans"/>
                                </a:rPr>
                                <m:t>10</m:t>
                              </m:r>
                            </m:oMath>
                          </a14:m>
                          <a:r>
                            <a:rPr lang="en-GB" sz="1400" u="none" strike="noStrike" cap="none" dirty="0">
                              <a:latin typeface="Nunito Sans"/>
                              <a:ea typeface="Nunito Sans"/>
                              <a:cs typeface="Nunito Sans"/>
                              <a:sym typeface="Nunito Sans"/>
                            </a:rPr>
                            <a:t> and </a:t>
                          </a:r>
                          <a14:m>
                            <m:oMath xmlns:m="http://schemas.openxmlformats.org/officeDocument/2006/math">
                              <m:r>
                                <a:rPr lang="en-GB" sz="1400" b="0" i="1" u="none" strike="noStrike" cap="none" smtClean="0">
                                  <a:latin typeface="Cambria Math" panose="02040503050406030204" pitchFamily="18" charset="0"/>
                                  <a:ea typeface="Nunito Sans"/>
                                  <a:cs typeface="Nunito Sans"/>
                                  <a:sym typeface="Nunito Sans"/>
                                </a:rPr>
                                <m:t>7</m:t>
                              </m:r>
                            </m:oMath>
                          </a14:m>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271460202"/>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p:sp>
        <p:nvSpPr>
          <p:cNvPr id="3" name="Google Shape;104;p20">
            <a:extLst>
              <a:ext uri="{FF2B5EF4-FFF2-40B4-BE49-F238E27FC236}">
                <a16:creationId xmlns:a16="http://schemas.microsoft.com/office/drawing/2014/main" id="{F319BA10-083B-A9DA-5A70-CB8EA4971AC5}"/>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Standard Form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5416276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extLst>
                  <p:ext uri="{D42A27DB-BD31-4B8C-83A1-F6EECF244321}">
                    <p14:modId xmlns:p14="http://schemas.microsoft.com/office/powerpoint/2010/main" val="2940931385"/>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5) Write this number in standard form: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dirty="0" smtClean="0">
                                  <a:solidFill>
                                    <a:schemeClr val="dk1"/>
                                  </a:solidFill>
                                  <a:latin typeface="Cambria Math" panose="02040503050406030204" pitchFamily="18" charset="0"/>
                                  <a:cs typeface="Times New Roman"/>
                                  <a:sym typeface="Times New Roman"/>
                                </a:rPr>
                                <m:t>0</m:t>
                              </m:r>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00007</m:t>
                              </m:r>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extLst>
                  <p:ext uri="{D42A27DB-BD31-4B8C-83A1-F6EECF244321}">
                    <p14:modId xmlns:p14="http://schemas.microsoft.com/office/powerpoint/2010/main" val="2940931385"/>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177496148"/>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rgbClr val="00BC89"/>
                                  </a:solidFill>
                                  <a:latin typeface="Cambria Math" panose="02040503050406030204" pitchFamily="18" charset="0"/>
                                  <a:ea typeface="Nunito Sans"/>
                                  <a:cs typeface="Nunito Sans"/>
                                  <a:sym typeface="Nunito Sans"/>
                                </a:rPr>
                                <m:t>7</m:t>
                              </m:r>
                              <m:r>
                                <a:rPr lang="en-US" sz="1600" b="0" i="1" u="none" strike="noStrike" cap="none" dirty="0" smtClean="0">
                                  <a:solidFill>
                                    <a:srgbClr val="00BC89"/>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rgbClr val="00BC89"/>
                                      </a:solidFill>
                                      <a:latin typeface="Cambria Math" panose="02040503050406030204" pitchFamily="18" charset="0"/>
                                      <a:ea typeface="Nunito Sans"/>
                                      <a:cs typeface="Nunito Sans"/>
                                      <a:sym typeface="Nunito Sans"/>
                                    </a:rPr>
                                  </m:ctrlPr>
                                </m:sSupPr>
                                <m:e>
                                  <m:r>
                                    <a:rPr lang="ar-AE" sz="1600" b="0" i="1" u="none" strike="noStrike" cap="none" dirty="0" smtClean="0">
                                      <a:solidFill>
                                        <a:srgbClr val="00BC89"/>
                                      </a:solidFill>
                                      <a:latin typeface="Cambria Math" panose="02040503050406030204" pitchFamily="18" charset="0"/>
                                      <a:ea typeface="Nunito Sans"/>
                                      <a:cs typeface="Nunito Sans"/>
                                      <a:sym typeface="Nunito Sans"/>
                                    </a:rPr>
                                    <m:t>10</m:t>
                                  </m:r>
                                </m:e>
                                <m:sup>
                                  <m:r>
                                    <a:rPr lang="ar-AE" sz="1600" b="0" i="1" u="none" strike="noStrike" cap="none" dirty="0" smtClean="0">
                                      <a:solidFill>
                                        <a:srgbClr val="00BC89"/>
                                      </a:solidFill>
                                      <a:latin typeface="Cambria Math" panose="02040503050406030204" pitchFamily="18" charset="0"/>
                                      <a:ea typeface="Nunito Sans"/>
                                      <a:cs typeface="Nunito Sans"/>
                                      <a:sym typeface="Nunito Sans"/>
                                    </a:rPr>
                                    <m:t>−</m:t>
                                  </m:r>
                                  <m:r>
                                    <a:rPr lang="ar-AE" sz="1600" b="0" i="1" u="none" strike="noStrike" cap="none" dirty="0" smtClean="0">
                                      <a:solidFill>
                                        <a:srgbClr val="00BC89"/>
                                      </a:solidFill>
                                      <a:latin typeface="Cambria Math" panose="02040503050406030204" pitchFamily="18" charset="0"/>
                                      <a:ea typeface="Nunito Sans"/>
                                      <a:cs typeface="Nunito Sans"/>
                                      <a:sym typeface="Nunito Sans"/>
                                    </a:rPr>
                                    <m:t>5</m:t>
                                  </m:r>
                                </m:sup>
                              </m:sSup>
                            </m:oMath>
                          </a14:m>
                          <a:r>
                            <a:rPr lang="ar-AE"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B) </a:t>
                          </a:r>
                          <a14:m>
                            <m:oMath xmlns:m="http://schemas.openxmlformats.org/officeDocument/2006/math">
                              <m:sSup>
                                <m:sSupPr>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sSupPr>
                                <m:e>
                                  <m:r>
                                    <a:rPr lang="en-US" sz="1600" b="0" i="1" u="none" strike="noStrike" cap="none" dirty="0" smtClean="0">
                                      <a:solidFill>
                                        <a:schemeClr val="dk1"/>
                                      </a:solidFill>
                                      <a:latin typeface="Cambria Math" panose="02040503050406030204" pitchFamily="18" charset="0"/>
                                      <a:ea typeface="Nunito Sans"/>
                                      <a:cs typeface="Nunito Sans"/>
                                      <a:sym typeface="Nunito Sans"/>
                                    </a:rPr>
                                    <m:t>7</m:t>
                                  </m:r>
                                </m:e>
                                <m:sup>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5</m:t>
                                  </m:r>
                                </m:sup>
                              </m:sSup>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10</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wrote the index on the wrong base number</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C) </a:t>
                          </a:r>
                          <a14:m>
                            <m:oMath xmlns:m="http://schemas.openxmlformats.org/officeDocument/2006/math">
                              <m:sSup>
                                <m:sSupPr>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sSupPr>
                                <m:e>
                                  <m:d>
                                    <m:dPr>
                                      <m:ctrlPr>
                                        <a:rPr lang="en-US" sz="1600" b="0" i="1" u="none" strike="noStrike" cap="none" dirty="0" smtClean="0">
                                          <a:solidFill>
                                            <a:schemeClr val="dk1"/>
                                          </a:solidFill>
                                          <a:latin typeface="Cambria Math" panose="02040503050406030204" pitchFamily="18" charset="0"/>
                                          <a:ea typeface="Nunito Sans"/>
                                          <a:cs typeface="Nunito Sans"/>
                                          <a:sym typeface="Nunito Sans"/>
                                        </a:rPr>
                                      </m:ctrlPr>
                                    </m:dPr>
                                    <m:e>
                                      <m:r>
                                        <a:rPr lang="en-GB" sz="1600" b="0" i="1" u="none" strike="noStrike" cap="none" dirty="0" smtClean="0">
                                          <a:solidFill>
                                            <a:schemeClr val="dk1"/>
                                          </a:solidFill>
                                          <a:latin typeface="Cambria Math" panose="02040503050406030204" pitchFamily="18" charset="0"/>
                                          <a:ea typeface="Nunito Sans"/>
                                          <a:cs typeface="Nunito Sans"/>
                                          <a:sym typeface="Nunito Sans"/>
                                        </a:rPr>
                                        <m:t>7</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10</m:t>
                                      </m:r>
                                    </m:e>
                                  </m:d>
                                </m:e>
                                <m:sup>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5</m:t>
                                  </m:r>
                                </m:sup>
                              </m:sSup>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does not understand how to write a number in standard form</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7</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en-GB"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en-GB" sz="1600" b="0" i="1" u="none" strike="noStrike" cap="none" dirty="0" smtClean="0">
                                      <a:solidFill>
                                        <a:schemeClr val="tx1"/>
                                      </a:solidFill>
                                      <a:latin typeface="Cambria Math" panose="02040503050406030204" pitchFamily="18" charset="0"/>
                                      <a:ea typeface="Nunito Sans"/>
                                      <a:cs typeface="Nunito Sans"/>
                                      <a:sym typeface="Nunito Sans"/>
                                    </a:rPr>
                                    <m:t>5</m:t>
                                  </m:r>
                                </m:sup>
                              </m:sSup>
                            </m:oMath>
                          </a14:m>
                          <a:r>
                            <a:rPr lang="en-GB"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forgot </a:t>
                          </a:r>
                          <a:r>
                            <a:rPr lang="en-US" sz="1400" u="none" strike="noStrike" cap="none" dirty="0">
                              <a:solidFill>
                                <a:schemeClr val="dk1"/>
                              </a:solidFill>
                              <a:latin typeface="Nunito Sans"/>
                              <a:ea typeface="Nunito Sans"/>
                              <a:cs typeface="Nunito Sans"/>
                              <a:sym typeface="Nunito Sans"/>
                            </a:rPr>
                            <a:t>to include the sign of the index number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177496148"/>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2E1281DC-2FF3-D042-09AF-72EE92F9EFB8}"/>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Standard Form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9687403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8"/>
          <p:cNvSpPr txBox="1"/>
          <p:nvPr/>
        </p:nvSpPr>
        <p:spPr>
          <a:xfrm>
            <a:off x="80049" y="361775"/>
            <a:ext cx="3927747"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How to use the questions in this resource</a:t>
            </a:r>
          </a:p>
        </p:txBody>
      </p:sp>
      <p:sp>
        <p:nvSpPr>
          <p:cNvPr id="93" name="Google Shape;93;p18"/>
          <p:cNvSpPr txBox="1"/>
          <p:nvPr/>
        </p:nvSpPr>
        <p:spPr>
          <a:xfrm>
            <a:off x="80049" y="1004047"/>
            <a:ext cx="8468691" cy="3231827"/>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n-GB" sz="1200" dirty="0">
                <a:solidFill>
                  <a:srgbClr val="1C1C1C"/>
                </a:solidFill>
                <a:latin typeface="Nunito Sans" pitchFamily="2" charset="77"/>
              </a:rPr>
              <a:t>There are 20 multiple choice questions, each designed to assess each of the key skills required to master </a:t>
            </a:r>
            <a:r>
              <a:rPr lang="en-GB" sz="1200" b="1" dirty="0">
                <a:solidFill>
                  <a:srgbClr val="1C1C1C"/>
                </a:solidFill>
                <a:latin typeface="Nunito Sans" pitchFamily="2" charset="77"/>
              </a:rPr>
              <a:t>standard form</a:t>
            </a:r>
            <a:r>
              <a:rPr lang="en-GB" sz="1200" dirty="0">
                <a:solidFill>
                  <a:srgbClr val="1C1C1C"/>
                </a:solidFill>
                <a:latin typeface="Nunito Sans" pitchFamily="2" charset="77"/>
              </a:rPr>
              <a:t>.</a:t>
            </a:r>
          </a:p>
          <a:p>
            <a:pPr marL="0" lvl="0" indent="0" algn="l" rtl="0">
              <a:lnSpc>
                <a:spcPct val="115000"/>
              </a:lnSpc>
              <a:spcBef>
                <a:spcPts val="0"/>
              </a:spcBef>
              <a:spcAft>
                <a:spcPts val="0"/>
              </a:spcAft>
              <a:buNone/>
            </a:pPr>
            <a:endParaRPr lang="en-GB" sz="1200" dirty="0">
              <a:solidFill>
                <a:srgbClr val="1C1C1C"/>
              </a:solidFill>
              <a:latin typeface="Nunito Sans" pitchFamily="2" charset="77"/>
            </a:endParaRPr>
          </a:p>
          <a:p>
            <a:pPr rtl="0">
              <a:spcBef>
                <a:spcPts val="0"/>
              </a:spcBef>
              <a:spcAft>
                <a:spcPts val="0"/>
              </a:spcAft>
            </a:pPr>
            <a:r>
              <a:rPr lang="en-GB" sz="1200" dirty="0">
                <a:solidFill>
                  <a:srgbClr val="1C1C1C"/>
                </a:solidFill>
                <a:latin typeface="Nunito Sans" pitchFamily="2" charset="77"/>
              </a:rPr>
              <a:t>Each question has </a:t>
            </a:r>
            <a:r>
              <a:rPr lang="en-GB" sz="1200" b="1" dirty="0">
                <a:solidFill>
                  <a:srgbClr val="1C1C1C"/>
                </a:solidFill>
                <a:latin typeface="Nunito Sans" pitchFamily="2" charset="77"/>
              </a:rPr>
              <a:t>one correct answer </a:t>
            </a:r>
            <a:r>
              <a:rPr lang="en-GB" sz="1200" dirty="0">
                <a:solidFill>
                  <a:srgbClr val="1C1C1C"/>
                </a:solidFill>
                <a:latin typeface="Nunito Sans" pitchFamily="2" charset="77"/>
              </a:rPr>
              <a:t>and </a:t>
            </a:r>
            <a:r>
              <a:rPr lang="en-GB" sz="1200" b="1" dirty="0">
                <a:solidFill>
                  <a:srgbClr val="1C1C1C"/>
                </a:solidFill>
                <a:latin typeface="Nunito Sans" pitchFamily="2" charset="77"/>
              </a:rPr>
              <a:t>three carefully chosen incorrect answers </a:t>
            </a:r>
            <a:r>
              <a:rPr lang="en-GB" sz="1200" dirty="0">
                <a:solidFill>
                  <a:srgbClr val="1C1C1C"/>
                </a:solidFill>
                <a:latin typeface="Nunito Sans" pitchFamily="2" charset="77"/>
              </a:rPr>
              <a:t>that are designed to identify and highlight fundamental misconceptions, including: </a:t>
            </a:r>
            <a:r>
              <a:rPr lang="en-US" sz="1200" b="1" dirty="0">
                <a:latin typeface="Nunito Sans" pitchFamily="2" charset="0"/>
              </a:rPr>
              <a:t>Order of operations, Place value, Laws of indices, </a:t>
            </a:r>
            <a:r>
              <a:rPr lang="en-US" sz="1200" dirty="0">
                <a:latin typeface="Nunito Sans" pitchFamily="2" charset="0"/>
              </a:rPr>
              <a:t>and </a:t>
            </a:r>
            <a:r>
              <a:rPr lang="en-US" sz="1200" b="1" dirty="0">
                <a:latin typeface="Nunito Sans" pitchFamily="2" charset="0"/>
              </a:rPr>
              <a:t>Correcting a number to be written in standard form</a:t>
            </a:r>
            <a:r>
              <a:rPr lang="en-US" sz="1200" b="0" i="0" u="none" strike="noStrike" dirty="0">
                <a:solidFill>
                  <a:srgbClr val="000000"/>
                </a:solidFill>
                <a:effectLst/>
                <a:latin typeface="Nunito Sans" pitchFamily="2" charset="0"/>
              </a:rPr>
              <a:t>.</a:t>
            </a:r>
            <a:endParaRPr lang="en-US" sz="1200" b="0" dirty="0">
              <a:effectLst/>
            </a:endParaRPr>
          </a:p>
          <a:p>
            <a:endParaRPr lang="en-GB" sz="1200" dirty="0">
              <a:solidFill>
                <a:srgbClr val="1C1C1C"/>
              </a:solidFill>
              <a:latin typeface="Nunito Sans" pitchFamily="2" charset="77"/>
            </a:endParaRPr>
          </a:p>
          <a:p>
            <a:pPr marL="0" lvl="0" indent="0" algn="l" rtl="0">
              <a:lnSpc>
                <a:spcPct val="115000"/>
              </a:lnSpc>
              <a:spcBef>
                <a:spcPts val="0"/>
              </a:spcBef>
              <a:spcAft>
                <a:spcPts val="0"/>
              </a:spcAft>
              <a:buNone/>
            </a:pPr>
            <a:r>
              <a:rPr lang="en-GB" sz="1200" dirty="0">
                <a:solidFill>
                  <a:srgbClr val="1C1C1C"/>
                </a:solidFill>
                <a:latin typeface="Nunito Sans" pitchFamily="2" charset="77"/>
              </a:rPr>
              <a:t>When answering these questions, students should be </a:t>
            </a:r>
            <a:r>
              <a:rPr lang="en-GB" sz="1200" b="1" dirty="0">
                <a:solidFill>
                  <a:srgbClr val="1C1C1C"/>
                </a:solidFill>
                <a:latin typeface="Nunito Sans" pitchFamily="2" charset="77"/>
              </a:rPr>
              <a:t>encouraged to explain why they have chosen a particular answer</a:t>
            </a:r>
            <a:r>
              <a:rPr lang="en-GB" sz="1200" dirty="0">
                <a:solidFill>
                  <a:srgbClr val="1C1C1C"/>
                </a:solidFill>
                <a:latin typeface="Nunito Sans" pitchFamily="2" charset="77"/>
              </a:rPr>
              <a:t>, and why the other three answers are incorrect. This can be done verbally in small groups, or written down on the worksheet or in their books.</a:t>
            </a:r>
          </a:p>
          <a:p>
            <a:pPr marL="0" lvl="0" indent="0" algn="l" rtl="0">
              <a:lnSpc>
                <a:spcPct val="115000"/>
              </a:lnSpc>
              <a:spcBef>
                <a:spcPts val="0"/>
              </a:spcBef>
              <a:spcAft>
                <a:spcPts val="0"/>
              </a:spcAft>
              <a:buNone/>
            </a:pPr>
            <a:endParaRPr lang="en-GB" sz="1200" dirty="0">
              <a:solidFill>
                <a:srgbClr val="1C1C1C"/>
              </a:solidFill>
              <a:latin typeface="Nunito Sans" pitchFamily="2" charset="77"/>
            </a:endParaRPr>
          </a:p>
          <a:p>
            <a:pPr marL="0" lvl="0" indent="0" algn="l" rtl="0">
              <a:lnSpc>
                <a:spcPct val="115000"/>
              </a:lnSpc>
              <a:spcBef>
                <a:spcPts val="0"/>
              </a:spcBef>
              <a:spcAft>
                <a:spcPts val="0"/>
              </a:spcAft>
              <a:buNone/>
            </a:pPr>
            <a:r>
              <a:rPr lang="en-GB" sz="1200" dirty="0">
                <a:solidFill>
                  <a:srgbClr val="1C1C1C"/>
                </a:solidFill>
                <a:latin typeface="Nunito Sans" pitchFamily="2" charset="77"/>
              </a:rPr>
              <a:t>This resource has been designed to be as </a:t>
            </a:r>
            <a:r>
              <a:rPr lang="en-GB" sz="1200" b="1" dirty="0">
                <a:solidFill>
                  <a:srgbClr val="1C1C1C"/>
                </a:solidFill>
                <a:latin typeface="Nunito Sans" pitchFamily="2" charset="77"/>
              </a:rPr>
              <a:t>flexible</a:t>
            </a:r>
            <a:r>
              <a:rPr lang="en-GB" sz="1200" dirty="0">
                <a:solidFill>
                  <a:srgbClr val="1C1C1C"/>
                </a:solidFill>
                <a:latin typeface="Nunito Sans" pitchFamily="2" charset="77"/>
              </a:rPr>
              <a:t> as possible with questions that can be easily chopped up and reordered, and come with a separate answer sheet that details all of the misconceptions highlighted in the answers.</a:t>
            </a:r>
          </a:p>
          <a:p>
            <a:pPr marL="0" lvl="0" indent="0" algn="l" rtl="0">
              <a:lnSpc>
                <a:spcPct val="115000"/>
              </a:lnSpc>
              <a:spcBef>
                <a:spcPts val="0"/>
              </a:spcBef>
              <a:spcAft>
                <a:spcPts val="0"/>
              </a:spcAft>
              <a:buNone/>
            </a:pPr>
            <a:endParaRPr sz="1100" dirty="0">
              <a:solidFill>
                <a:srgbClr val="1C1C1C"/>
              </a:solidFill>
            </a:endParaRPr>
          </a:p>
          <a:p>
            <a:pPr marL="0" lvl="0" indent="0" algn="l" rtl="0">
              <a:lnSpc>
                <a:spcPct val="115000"/>
              </a:lnSpc>
              <a:spcBef>
                <a:spcPts val="0"/>
              </a:spcBef>
              <a:spcAft>
                <a:spcPts val="0"/>
              </a:spcAft>
              <a:buNone/>
            </a:pPr>
            <a:endParaRPr sz="1100" dirty="0">
              <a:solidFill>
                <a:srgbClr val="1C1C1C"/>
              </a:solidFill>
            </a:endParaRPr>
          </a:p>
          <a:p>
            <a:pPr marL="0" lvl="0" indent="0" algn="l" rtl="0">
              <a:lnSpc>
                <a:spcPct val="115000"/>
              </a:lnSpc>
              <a:spcBef>
                <a:spcPts val="0"/>
              </a:spcBef>
              <a:spcAft>
                <a:spcPts val="0"/>
              </a:spcAft>
              <a:buNone/>
            </a:pPr>
            <a:endParaRPr sz="1100" dirty="0">
              <a:solidFill>
                <a:srgbClr val="1C1C1C"/>
              </a:solidFill>
            </a:endParaRPr>
          </a:p>
        </p:txBody>
      </p:sp>
    </p:spTree>
    <p:extLst>
      <p:ext uri="{BB962C8B-B14F-4D97-AF65-F5344CB8AC3E}">
        <p14:creationId xmlns:p14="http://schemas.microsoft.com/office/powerpoint/2010/main" val="4850499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extLst>
                  <p:ext uri="{D42A27DB-BD31-4B8C-83A1-F6EECF244321}">
                    <p14:modId xmlns:p14="http://schemas.microsoft.com/office/powerpoint/2010/main" val="2198688305"/>
                  </p:ext>
                </p:extLst>
              </p:nvPr>
            </p:nvGraphicFramePr>
            <p:xfrm>
              <a:off x="108044" y="862525"/>
              <a:ext cx="8693056" cy="1423150"/>
            </p:xfrm>
            <a:graphic>
              <a:graphicData uri="http://schemas.openxmlformats.org/drawingml/2006/table">
                <a:tbl>
                  <a:tblPr firstRow="1" bandRow="1">
                    <a:noFill/>
                    <a:tableStyleId>{F0405E19-DBF8-4350-A6E9-593C9D7815B3}</a:tableStyleId>
                  </a:tblPr>
                  <a:tblGrid>
                    <a:gridCol w="869305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6) Write as an ordinary number: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dirty="0" smtClean="0">
                                  <a:solidFill>
                                    <a:schemeClr val="dk1"/>
                                  </a:solidFill>
                                  <a:latin typeface="Cambria Math" panose="02040503050406030204" pitchFamily="18" charset="0"/>
                                  <a:cs typeface="Times New Roman"/>
                                  <a:sym typeface="Times New Roman"/>
                                </a:rPr>
                                <m:t>5</m:t>
                              </m:r>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14</m:t>
                              </m:r>
                              <m:r>
                                <a:rPr lang="en-GB" sz="2300" b="0" i="1" dirty="0" smtClean="0">
                                  <a:solidFill>
                                    <a:schemeClr val="dk1"/>
                                  </a:solidFill>
                                  <a:latin typeface="Cambria Math" panose="02040503050406030204" pitchFamily="18" charset="0"/>
                                  <a:cs typeface="Times New Roman"/>
                                  <a:sym typeface="Times New Roman"/>
                                </a:rPr>
                                <m:t>×</m:t>
                              </m:r>
                              <m:sSup>
                                <m:sSupPr>
                                  <m:ctrlPr>
                                    <a:rPr lang="en-GB" sz="2300" b="0" i="1" dirty="0" smtClean="0">
                                      <a:solidFill>
                                        <a:schemeClr val="dk1"/>
                                      </a:solidFill>
                                      <a:latin typeface="Cambria Math" panose="02040503050406030204" pitchFamily="18" charset="0"/>
                                      <a:cs typeface="Times New Roman"/>
                                      <a:sym typeface="Times New Roman"/>
                                    </a:rPr>
                                  </m:ctrlPr>
                                </m:sSupPr>
                                <m:e>
                                  <m:r>
                                    <a:rPr lang="en-GB" sz="2300" b="0" i="1" dirty="0" smtClean="0">
                                      <a:solidFill>
                                        <a:schemeClr val="dk1"/>
                                      </a:solidFill>
                                      <a:latin typeface="Cambria Math" panose="02040503050406030204" pitchFamily="18" charset="0"/>
                                      <a:cs typeface="Times New Roman"/>
                                      <a:sym typeface="Times New Roman"/>
                                    </a:rPr>
                                    <m:t>10</m:t>
                                  </m:r>
                                </m:e>
                                <m:sup>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3</m:t>
                                  </m:r>
                                </m:sup>
                              </m:sSup>
                            </m:oMath>
                          </a14:m>
                          <a:r>
                            <a:rPr lang="en-US" sz="2300" b="0" dirty="0">
                              <a:solidFill>
                                <a:schemeClr val="dk1"/>
                              </a:solidFill>
                              <a:latin typeface="Times New Roman"/>
                              <a:ea typeface="Times New Roman"/>
                              <a:cs typeface="Times New Roman"/>
                              <a:sym typeface="Times New Roman"/>
                            </a:rPr>
                            <a:t> </a:t>
                          </a: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extLst>
                  <p:ext uri="{D42A27DB-BD31-4B8C-83A1-F6EECF244321}">
                    <p14:modId xmlns:p14="http://schemas.microsoft.com/office/powerpoint/2010/main" val="2198688305"/>
                  </p:ext>
                </p:extLst>
              </p:nvPr>
            </p:nvGraphicFramePr>
            <p:xfrm>
              <a:off x="108044" y="862525"/>
              <a:ext cx="8693056" cy="1423150"/>
            </p:xfrm>
            <a:graphic>
              <a:graphicData uri="http://schemas.openxmlformats.org/drawingml/2006/table">
                <a:tbl>
                  <a:tblPr firstRow="1" bandRow="1">
                    <a:noFill/>
                    <a:tableStyleId>{F0405E19-DBF8-4350-A6E9-593C9D7815B3}</a:tableStyleId>
                  </a:tblPr>
                  <a:tblGrid>
                    <a:gridCol w="869305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40"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1048928651"/>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5</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140</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did not use the negative sign of the index number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0</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514</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placed the digit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4</m:t>
                              </m:r>
                            </m:oMath>
                          </a14:m>
                          <a:r>
                            <a:rPr lang="en-GB" sz="1400" u="none" strike="noStrike" cap="none" dirty="0">
                              <a:latin typeface="Nunito Sans"/>
                              <a:ea typeface="Nunito Sans"/>
                              <a:cs typeface="Nunito Sans"/>
                              <a:sym typeface="Nunito Sans"/>
                            </a:rPr>
                            <a:t> in the thousandths, then placed the </a:t>
                          </a:r>
                          <a14:m>
                            <m:oMath xmlns:m="http://schemas.openxmlformats.org/officeDocument/2006/math">
                              <m:r>
                                <a:rPr lang="en-GB" sz="1400" b="0" i="1" u="none" strike="noStrike" cap="none" smtClean="0">
                                  <a:latin typeface="Cambria Math" panose="02040503050406030204" pitchFamily="18" charset="0"/>
                                  <a:ea typeface="Nunito Sans"/>
                                  <a:cs typeface="Nunito Sans"/>
                                  <a:sym typeface="Nunito Sans"/>
                                </a:rPr>
                                <m:t>5</m:t>
                              </m:r>
                            </m:oMath>
                          </a14:m>
                          <a:r>
                            <a:rPr lang="en-GB" sz="1400" u="none" strike="noStrike" cap="none" dirty="0">
                              <a:latin typeface="Nunito Sans"/>
                              <a:ea typeface="Nunito Sans"/>
                              <a:cs typeface="Nunito Sans"/>
                              <a:sym typeface="Nunito Sans"/>
                            </a:rPr>
                            <a:t> and </a:t>
                          </a:r>
                          <a14:m>
                            <m:oMath xmlns:m="http://schemas.openxmlformats.org/officeDocument/2006/math">
                              <m:r>
                                <a:rPr lang="en-GB" sz="1400" b="0" i="1" u="none" strike="noStrike" cap="none" smtClean="0">
                                  <a:latin typeface="Cambria Math" panose="02040503050406030204" pitchFamily="18" charset="0"/>
                                  <a:ea typeface="Nunito Sans"/>
                                  <a:cs typeface="Nunito Sans"/>
                                  <a:sym typeface="Nunito Sans"/>
                                </a:rPr>
                                <m:t>1</m:t>
                              </m:r>
                            </m:oMath>
                          </a14:m>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0</m:t>
                              </m:r>
                              <m:r>
                                <a:rPr lang="en-GB" sz="1600" b="0" i="1" u="none" strike="noStrike" cap="none" dirty="0" smtClean="0">
                                  <a:solidFill>
                                    <a:srgbClr val="00BC89"/>
                                  </a:solidFill>
                                  <a:latin typeface="Cambria Math" panose="02040503050406030204" pitchFamily="18" charset="0"/>
                                  <a:ea typeface="Nunito Sans"/>
                                  <a:cs typeface="Nunito Sans"/>
                                  <a:sym typeface="Nunito Sans"/>
                                </a:rPr>
                                <m:t>.</m:t>
                              </m:r>
                              <m:r>
                                <a:rPr lang="en-GB" sz="1600" b="0" i="1" u="none" strike="noStrike" cap="none" dirty="0" smtClean="0">
                                  <a:solidFill>
                                    <a:srgbClr val="00BC89"/>
                                  </a:solidFill>
                                  <a:latin typeface="Cambria Math" panose="02040503050406030204" pitchFamily="18" charset="0"/>
                                  <a:ea typeface="Nunito Sans"/>
                                  <a:cs typeface="Nunito Sans"/>
                                  <a:sym typeface="Nunito Sans"/>
                                </a:rPr>
                                <m:t>00514</m:t>
                              </m:r>
                            </m:oMath>
                          </a14:m>
                          <a:r>
                            <a:rPr lang="en-GB"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0</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000514</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placed three zeros after the decimal point</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1048928651"/>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528B716C-F3BD-CEBC-63FC-60C2D1584433}"/>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Standard Form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2628534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extLst>
                  <p:ext uri="{D42A27DB-BD31-4B8C-83A1-F6EECF244321}">
                    <p14:modId xmlns:p14="http://schemas.microsoft.com/office/powerpoint/2010/main" val="1077717141"/>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7) Write this number in standard form: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dirty="0" smtClean="0">
                                  <a:solidFill>
                                    <a:schemeClr val="dk1"/>
                                  </a:solidFill>
                                  <a:latin typeface="Cambria Math" panose="02040503050406030204" pitchFamily="18" charset="0"/>
                                  <a:cs typeface="Times New Roman"/>
                                  <a:sym typeface="Times New Roman"/>
                                </a:rPr>
                                <m:t>384</m:t>
                              </m:r>
                              <m:r>
                                <a:rPr lang="en-GB" sz="2300" b="0" i="1" dirty="0" smtClean="0">
                                  <a:solidFill>
                                    <a:schemeClr val="dk1"/>
                                  </a:solidFill>
                                  <a:latin typeface="Cambria Math" panose="02040503050406030204" pitchFamily="18" charset="0"/>
                                  <a:cs typeface="Times New Roman"/>
                                  <a:sym typeface="Times New Roman"/>
                                </a:rPr>
                                <m:t> </m:t>
                              </m:r>
                              <m:r>
                                <a:rPr lang="en-GB" sz="2300" b="0" i="1" dirty="0" smtClean="0">
                                  <a:solidFill>
                                    <a:schemeClr val="dk1"/>
                                  </a:solidFill>
                                  <a:latin typeface="Cambria Math" panose="02040503050406030204" pitchFamily="18" charset="0"/>
                                  <a:cs typeface="Times New Roman"/>
                                  <a:sym typeface="Times New Roman"/>
                                </a:rPr>
                                <m:t>000</m:t>
                              </m:r>
                              <m:r>
                                <a:rPr lang="en-GB" sz="2300" b="0" i="1" dirty="0" smtClean="0">
                                  <a:solidFill>
                                    <a:schemeClr val="dk1"/>
                                  </a:solidFill>
                                  <a:latin typeface="Cambria Math" panose="02040503050406030204" pitchFamily="18" charset="0"/>
                                  <a:cs typeface="Times New Roman"/>
                                  <a:sym typeface="Times New Roman"/>
                                </a:rPr>
                                <m:t> </m:t>
                              </m:r>
                              <m:r>
                                <a:rPr lang="en-GB" sz="2300" b="0" i="1" dirty="0" smtClean="0">
                                  <a:solidFill>
                                    <a:schemeClr val="dk1"/>
                                  </a:solidFill>
                                  <a:latin typeface="Cambria Math" panose="02040503050406030204" pitchFamily="18" charset="0"/>
                                  <a:cs typeface="Times New Roman"/>
                                  <a:sym typeface="Times New Roman"/>
                                </a:rPr>
                                <m:t>000</m:t>
                              </m:r>
                              <m:r>
                                <a:rPr lang="en-GB" sz="2300" b="0" i="1" dirty="0" smtClean="0">
                                  <a:solidFill>
                                    <a:schemeClr val="dk1"/>
                                  </a:solidFill>
                                  <a:latin typeface="Cambria Math" panose="02040503050406030204" pitchFamily="18" charset="0"/>
                                  <a:cs typeface="Times New Roman"/>
                                  <a:sym typeface="Times New Roman"/>
                                </a:rPr>
                                <m:t> </m:t>
                              </m:r>
                              <m:r>
                                <a:rPr lang="en-GB" sz="2300" b="0" i="1" dirty="0" smtClean="0">
                                  <a:solidFill>
                                    <a:schemeClr val="dk1"/>
                                  </a:solidFill>
                                  <a:latin typeface="Cambria Math" panose="02040503050406030204" pitchFamily="18" charset="0"/>
                                  <a:cs typeface="Times New Roman"/>
                                  <a:sym typeface="Times New Roman"/>
                                </a:rPr>
                                <m:t>000</m:t>
                              </m:r>
                            </m:oMath>
                          </a14:m>
                          <a:r>
                            <a:rPr lang="en-US" sz="2300" b="0" dirty="0">
                              <a:solidFill>
                                <a:schemeClr val="dk1"/>
                              </a:solidFill>
                              <a:latin typeface="Times New Roman"/>
                              <a:ea typeface="Times New Roman"/>
                              <a:cs typeface="Times New Roman"/>
                              <a:sym typeface="Times New Roman"/>
                            </a:rPr>
                            <a:t> </a:t>
                          </a: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extLst>
                  <p:ext uri="{D42A27DB-BD31-4B8C-83A1-F6EECF244321}">
                    <p14:modId xmlns:p14="http://schemas.microsoft.com/office/powerpoint/2010/main" val="1077717141"/>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3618456448"/>
                  </p:ext>
                </p:extLst>
              </p:nvPr>
            </p:nvGraphicFramePr>
            <p:xfrm>
              <a:off x="952500" y="2188998"/>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3</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84</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sSup>
                                <m:sSupPr>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sSupPr>
                                <m:e>
                                  <m:r>
                                    <a:rPr lang="en-GB" sz="1600" b="0" i="1" u="none" strike="noStrike" cap="none" dirty="0" smtClean="0">
                                      <a:solidFill>
                                        <a:schemeClr val="dk1"/>
                                      </a:solidFill>
                                      <a:latin typeface="Cambria Math" panose="02040503050406030204" pitchFamily="18" charset="0"/>
                                      <a:ea typeface="Nunito Sans"/>
                                      <a:cs typeface="Nunito Sans"/>
                                      <a:sym typeface="Nunito Sans"/>
                                    </a:rPr>
                                    <m:t>10</m:t>
                                  </m:r>
                                </m:e>
                                <m:sup>
                                  <m:r>
                                    <a:rPr lang="en-GB" sz="1600" b="0" i="1" u="none" strike="noStrike" cap="none" dirty="0" smtClean="0">
                                      <a:solidFill>
                                        <a:schemeClr val="dk1"/>
                                      </a:solidFill>
                                      <a:latin typeface="Cambria Math" panose="02040503050406030204" pitchFamily="18" charset="0"/>
                                      <a:ea typeface="Nunito Sans"/>
                                      <a:cs typeface="Nunito Sans"/>
                                      <a:sym typeface="Nunito Sans"/>
                                    </a:rPr>
                                    <m:t>9</m:t>
                                  </m:r>
                                </m:sup>
                              </m:sSup>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used the number of placeholders as the index number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3</m:t>
                              </m:r>
                              <m:r>
                                <a:rPr lang="en-GB" sz="1600" b="0" i="1" u="none" strike="noStrike" cap="none" dirty="0" smtClean="0">
                                  <a:solidFill>
                                    <a:srgbClr val="00BC89"/>
                                  </a:solidFill>
                                  <a:latin typeface="Cambria Math" panose="02040503050406030204" pitchFamily="18" charset="0"/>
                                  <a:ea typeface="Nunito Sans"/>
                                  <a:cs typeface="Nunito Sans"/>
                                  <a:sym typeface="Nunito Sans"/>
                                </a:rPr>
                                <m:t>.</m:t>
                              </m:r>
                              <m:r>
                                <a:rPr lang="en-GB" sz="1600" b="0" i="1" u="none" strike="noStrike" cap="none" dirty="0" smtClean="0">
                                  <a:solidFill>
                                    <a:srgbClr val="00BC89"/>
                                  </a:solidFill>
                                  <a:latin typeface="Cambria Math" panose="02040503050406030204" pitchFamily="18" charset="0"/>
                                  <a:ea typeface="Nunito Sans"/>
                                  <a:cs typeface="Nunito Sans"/>
                                  <a:sym typeface="Nunito Sans"/>
                                </a:rPr>
                                <m:t>84</m:t>
                              </m:r>
                              <m:r>
                                <a:rPr lang="en-GB" sz="1600" b="0" i="1" u="none" strike="noStrike" cap="none" dirty="0" smtClean="0">
                                  <a:solidFill>
                                    <a:srgbClr val="00BC89"/>
                                  </a:solidFill>
                                  <a:latin typeface="Cambria Math" panose="02040503050406030204" pitchFamily="18" charset="0"/>
                                  <a:ea typeface="Nunito Sans"/>
                                  <a:cs typeface="Nunito Sans"/>
                                  <a:sym typeface="Nunito Sans"/>
                                </a:rPr>
                                <m:t>×</m:t>
                              </m:r>
                              <m:sSup>
                                <m:sSupPr>
                                  <m:ctrlPr>
                                    <a:rPr lang="en-GB" sz="1600" b="0" i="1" u="none" strike="noStrike" cap="none" dirty="0" smtClean="0">
                                      <a:solidFill>
                                        <a:srgbClr val="00BC89"/>
                                      </a:solidFill>
                                      <a:latin typeface="Cambria Math" panose="02040503050406030204" pitchFamily="18" charset="0"/>
                                      <a:ea typeface="Nunito Sans"/>
                                      <a:cs typeface="Nunito Sans"/>
                                      <a:sym typeface="Nunito Sans"/>
                                    </a:rPr>
                                  </m:ctrlPr>
                                </m:sSupPr>
                                <m:e>
                                  <m:r>
                                    <a:rPr lang="en-GB" sz="1600" b="0" i="1" u="none" strike="noStrike" cap="none" dirty="0" smtClean="0">
                                      <a:solidFill>
                                        <a:srgbClr val="00BC89"/>
                                      </a:solidFill>
                                      <a:latin typeface="Cambria Math" panose="02040503050406030204" pitchFamily="18" charset="0"/>
                                      <a:ea typeface="Nunito Sans"/>
                                      <a:cs typeface="Nunito Sans"/>
                                      <a:sym typeface="Nunito Sans"/>
                                    </a:rPr>
                                    <m:t>10</m:t>
                                  </m:r>
                                </m:e>
                                <m:sup>
                                  <m:r>
                                    <a:rPr lang="en-GB" sz="1600" b="0" i="1" u="none" strike="noStrike" cap="none" dirty="0" smtClean="0">
                                      <a:solidFill>
                                        <a:srgbClr val="00BC89"/>
                                      </a:solidFill>
                                      <a:latin typeface="Cambria Math" panose="02040503050406030204" pitchFamily="18" charset="0"/>
                                      <a:ea typeface="Nunito Sans"/>
                                      <a:cs typeface="Nunito Sans"/>
                                      <a:sym typeface="Nunito Sans"/>
                                    </a:rPr>
                                    <m:t>11</m:t>
                                  </m:r>
                                </m:sup>
                              </m:sSup>
                            </m:oMath>
                          </a14:m>
                          <a:r>
                            <a:rPr lang="en-GB"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3</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84</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sSup>
                                <m:sSupPr>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sSupPr>
                                <m:e>
                                  <m:r>
                                    <a:rPr lang="en-GB" sz="1600" b="0" i="1" u="none" strike="noStrike" cap="none" dirty="0" smtClean="0">
                                      <a:solidFill>
                                        <a:schemeClr val="dk1"/>
                                      </a:solidFill>
                                      <a:latin typeface="Cambria Math" panose="02040503050406030204" pitchFamily="18" charset="0"/>
                                      <a:ea typeface="Nunito Sans"/>
                                      <a:cs typeface="Nunito Sans"/>
                                      <a:sym typeface="Nunito Sans"/>
                                    </a:rPr>
                                    <m:t>10</m:t>
                                  </m:r>
                                </m:e>
                                <m:sup>
                                  <m:r>
                                    <a:rPr lang="en-GB" sz="1600" b="0" i="1" u="none" strike="noStrike" cap="none" dirty="0" smtClean="0">
                                      <a:solidFill>
                                        <a:schemeClr val="dk1"/>
                                      </a:solidFill>
                                      <a:latin typeface="Cambria Math" panose="02040503050406030204" pitchFamily="18" charset="0"/>
                                      <a:ea typeface="Nunito Sans"/>
                                      <a:cs typeface="Nunito Sans"/>
                                      <a:sym typeface="Nunito Sans"/>
                                    </a:rPr>
                                    <m:t>9</m:t>
                                  </m:r>
                                </m:sup>
                              </m:sSup>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did not use correct standard form</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rgbClr val="1C1C1C"/>
                                  </a:solidFill>
                                  <a:latin typeface="Cambria Math" panose="02040503050406030204" pitchFamily="18" charset="0"/>
                                  <a:ea typeface="Nunito Sans"/>
                                  <a:cs typeface="Nunito Sans"/>
                                  <a:sym typeface="Nunito Sans"/>
                                </a:rPr>
                                <m:t>3</m:t>
                              </m:r>
                              <m:r>
                                <a:rPr lang="en-GB" sz="1600" b="0" i="1" u="none" strike="noStrike" cap="none" dirty="0" smtClean="0">
                                  <a:solidFill>
                                    <a:srgbClr val="1C1C1C"/>
                                  </a:solidFill>
                                  <a:latin typeface="Cambria Math" panose="02040503050406030204" pitchFamily="18" charset="0"/>
                                  <a:ea typeface="Nunito Sans"/>
                                  <a:cs typeface="Nunito Sans"/>
                                  <a:sym typeface="Nunito Sans"/>
                                </a:rPr>
                                <m:t>×</m:t>
                              </m:r>
                              <m:sSup>
                                <m:sSupPr>
                                  <m:ctrlPr>
                                    <a:rPr lang="en-GB" sz="1600" b="0" i="1" u="none" strike="noStrike" cap="none" dirty="0" smtClean="0">
                                      <a:solidFill>
                                        <a:srgbClr val="1C1C1C"/>
                                      </a:solidFill>
                                      <a:latin typeface="Cambria Math" panose="02040503050406030204" pitchFamily="18" charset="0"/>
                                      <a:ea typeface="Nunito Sans"/>
                                      <a:cs typeface="Nunito Sans"/>
                                      <a:sym typeface="Nunito Sans"/>
                                    </a:rPr>
                                  </m:ctrlPr>
                                </m:sSupPr>
                                <m:e>
                                  <m:r>
                                    <a:rPr lang="en-GB" sz="1600" b="0" i="1" u="none" strike="noStrike" cap="none" dirty="0" smtClean="0">
                                      <a:solidFill>
                                        <a:srgbClr val="1C1C1C"/>
                                      </a:solidFill>
                                      <a:latin typeface="Cambria Math" panose="02040503050406030204" pitchFamily="18" charset="0"/>
                                      <a:ea typeface="Nunito Sans"/>
                                      <a:cs typeface="Nunito Sans"/>
                                      <a:sym typeface="Nunito Sans"/>
                                    </a:rPr>
                                    <m:t>10</m:t>
                                  </m:r>
                                </m:e>
                                <m:sup>
                                  <m:r>
                                    <a:rPr lang="en-GB" sz="1600" b="0" i="1" u="none" strike="noStrike" cap="none" dirty="0" smtClean="0">
                                      <a:solidFill>
                                        <a:srgbClr val="1C1C1C"/>
                                      </a:solidFill>
                                      <a:latin typeface="Cambria Math" panose="02040503050406030204" pitchFamily="18" charset="0"/>
                                      <a:ea typeface="Nunito Sans"/>
                                      <a:cs typeface="Nunito Sans"/>
                                      <a:sym typeface="Nunito Sans"/>
                                    </a:rPr>
                                    <m:t>11</m:t>
                                  </m:r>
                                </m:sup>
                              </m:sSup>
                            </m:oMath>
                          </a14:m>
                          <a:r>
                            <a:rPr lang="en-US" sz="1600" u="none" strike="noStrike" cap="none" dirty="0">
                              <a:solidFill>
                                <a:srgbClr val="1C1C1C"/>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1C1C1C"/>
                              </a:solidFill>
                              <a:latin typeface="Nunito Sans"/>
                              <a:ea typeface="Nunito Sans"/>
                              <a:cs typeface="Nunito Sans"/>
                              <a:sym typeface="Nunito Sans"/>
                            </a:rPr>
                            <a:t>Student did not include all necessary digits</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3618456448"/>
                  </p:ext>
                </p:extLst>
              </p:nvPr>
            </p:nvGraphicFramePr>
            <p:xfrm>
              <a:off x="952500" y="2188998"/>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04ADB7BD-145A-7C20-90DE-DB4417A45FC1}"/>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Standard Form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8169049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extLst>
                  <p:ext uri="{D42A27DB-BD31-4B8C-83A1-F6EECF244321}">
                    <p14:modId xmlns:p14="http://schemas.microsoft.com/office/powerpoint/2010/main" val="542346953"/>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8) Write this number in standard form: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 </m:t>
                              </m:r>
                              <m:r>
                                <a:rPr lang="en-GB" sz="2300" b="0" i="1" smtClean="0">
                                  <a:solidFill>
                                    <a:schemeClr val="dk1"/>
                                  </a:solidFill>
                                  <a:latin typeface="Cambria Math" panose="02040503050406030204" pitchFamily="18" charset="0"/>
                                  <a:cs typeface="Times New Roman"/>
                                  <a:sym typeface="Times New Roman"/>
                                </a:rPr>
                                <m:t>000</m:t>
                              </m:r>
                              <m:r>
                                <a:rPr lang="en-GB" sz="2300" b="0" i="1" smtClean="0">
                                  <a:solidFill>
                                    <a:schemeClr val="dk1"/>
                                  </a:solidFill>
                                  <a:latin typeface="Cambria Math" panose="02040503050406030204" pitchFamily="18" charset="0"/>
                                  <a:cs typeface="Times New Roman"/>
                                  <a:sym typeface="Times New Roman"/>
                                </a:rPr>
                                <m:t> </m:t>
                              </m:r>
                              <m:r>
                                <a:rPr lang="en-GB" sz="2300" b="0" i="1" smtClean="0">
                                  <a:solidFill>
                                    <a:schemeClr val="dk1"/>
                                  </a:solidFill>
                                  <a:latin typeface="Cambria Math" panose="02040503050406030204" pitchFamily="18" charset="0"/>
                                  <a:cs typeface="Times New Roman"/>
                                  <a:sym typeface="Times New Roman"/>
                                </a:rPr>
                                <m:t>000</m:t>
                              </m:r>
                              <m:r>
                                <a:rPr lang="en-GB" sz="2300" b="0" i="1" smtClean="0">
                                  <a:solidFill>
                                    <a:schemeClr val="dk1"/>
                                  </a:solidFill>
                                  <a:latin typeface="Cambria Math" panose="02040503050406030204" pitchFamily="18" charset="0"/>
                                  <a:cs typeface="Times New Roman"/>
                                  <a:sym typeface="Times New Roman"/>
                                </a:rPr>
                                <m:t> </m:t>
                              </m:r>
                              <m:r>
                                <a:rPr lang="en-GB" sz="2300" b="0" i="1" smtClean="0">
                                  <a:solidFill>
                                    <a:schemeClr val="dk1"/>
                                  </a:solidFill>
                                  <a:latin typeface="Cambria Math" panose="02040503050406030204" pitchFamily="18" charset="0"/>
                                  <a:cs typeface="Times New Roman"/>
                                  <a:sym typeface="Times New Roman"/>
                                </a:rPr>
                                <m:t>047</m:t>
                              </m:r>
                            </m:oMath>
                          </a14:m>
                          <a:r>
                            <a:rPr lang="en-US" sz="2300" b="0" dirty="0">
                              <a:solidFill>
                                <a:schemeClr val="dk1"/>
                              </a:solidFill>
                              <a:latin typeface="Times New Roman"/>
                              <a:ea typeface="Times New Roman"/>
                              <a:cs typeface="Times New Roman"/>
                              <a:sym typeface="Times New Roman"/>
                            </a:rPr>
                            <a:t> </a:t>
                          </a: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extLst>
                  <p:ext uri="{D42A27DB-BD31-4B8C-83A1-F6EECF244321}">
                    <p14:modId xmlns:p14="http://schemas.microsoft.com/office/powerpoint/2010/main" val="542346953"/>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1904565667"/>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rgbClr val="00BC89"/>
                                  </a:solidFill>
                                  <a:latin typeface="Cambria Math" panose="02040503050406030204" pitchFamily="18" charset="0"/>
                                  <a:ea typeface="Nunito Sans"/>
                                  <a:cs typeface="Nunito Sans"/>
                                  <a:sym typeface="Nunito Sans"/>
                                </a:rPr>
                                <m:t>4</m:t>
                              </m:r>
                              <m:r>
                                <a:rPr lang="en-US" sz="1600" b="0" i="1" u="none" strike="noStrike" cap="none" dirty="0" smtClean="0">
                                  <a:solidFill>
                                    <a:srgbClr val="00BC89"/>
                                  </a:solidFill>
                                  <a:latin typeface="Cambria Math" panose="02040503050406030204" pitchFamily="18" charset="0"/>
                                  <a:ea typeface="Nunito Sans"/>
                                  <a:cs typeface="Nunito Sans"/>
                                  <a:sym typeface="Nunito Sans"/>
                                </a:rPr>
                                <m:t>.</m:t>
                              </m:r>
                              <m:r>
                                <a:rPr lang="en-US" sz="1600" b="0" i="1" u="none" strike="noStrike" cap="none" dirty="0" smtClean="0">
                                  <a:solidFill>
                                    <a:srgbClr val="00BC89"/>
                                  </a:solidFill>
                                  <a:latin typeface="Cambria Math" panose="02040503050406030204" pitchFamily="18" charset="0"/>
                                  <a:ea typeface="Nunito Sans"/>
                                  <a:cs typeface="Nunito Sans"/>
                                  <a:sym typeface="Nunito Sans"/>
                                </a:rPr>
                                <m:t>7</m:t>
                              </m:r>
                              <m:r>
                                <a:rPr lang="en-US" sz="1600" b="0" i="1" u="none" strike="noStrike" cap="none" dirty="0" smtClean="0">
                                  <a:solidFill>
                                    <a:srgbClr val="00BC89"/>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rgbClr val="00BC89"/>
                                      </a:solidFill>
                                      <a:latin typeface="Cambria Math" panose="02040503050406030204" pitchFamily="18" charset="0"/>
                                      <a:ea typeface="Nunito Sans"/>
                                      <a:cs typeface="Nunito Sans"/>
                                      <a:sym typeface="Nunito Sans"/>
                                    </a:rPr>
                                  </m:ctrlPr>
                                </m:sSupPr>
                                <m:e>
                                  <m:r>
                                    <a:rPr lang="ar-AE" sz="1600" b="0" i="1" u="none" strike="noStrike" cap="none" dirty="0" smtClean="0">
                                      <a:solidFill>
                                        <a:srgbClr val="00BC89"/>
                                      </a:solidFill>
                                      <a:latin typeface="Cambria Math" panose="02040503050406030204" pitchFamily="18" charset="0"/>
                                      <a:ea typeface="Nunito Sans"/>
                                      <a:cs typeface="Nunito Sans"/>
                                      <a:sym typeface="Nunito Sans"/>
                                    </a:rPr>
                                    <m:t>10</m:t>
                                  </m:r>
                                </m:e>
                                <m:sup>
                                  <m:r>
                                    <a:rPr lang="ar-AE" sz="1600" b="0" i="1" u="none" strike="noStrike" cap="none" dirty="0" smtClean="0">
                                      <a:solidFill>
                                        <a:srgbClr val="00BC89"/>
                                      </a:solidFill>
                                      <a:latin typeface="Cambria Math" panose="02040503050406030204" pitchFamily="18" charset="0"/>
                                      <a:ea typeface="Nunito Sans"/>
                                      <a:cs typeface="Nunito Sans"/>
                                      <a:sym typeface="Nunito Sans"/>
                                    </a:rPr>
                                    <m:t>−</m:t>
                                  </m:r>
                                  <m:r>
                                    <a:rPr lang="ar-AE" sz="1600" b="0" i="1" u="none" strike="noStrike" cap="none" dirty="0" smtClean="0">
                                      <a:solidFill>
                                        <a:srgbClr val="00BC89"/>
                                      </a:solidFill>
                                      <a:latin typeface="Cambria Math" panose="02040503050406030204" pitchFamily="18" charset="0"/>
                                      <a:ea typeface="Nunito Sans"/>
                                      <a:cs typeface="Nunito Sans"/>
                                      <a:sym typeface="Nunito Sans"/>
                                    </a:rPr>
                                    <m:t>8</m:t>
                                  </m:r>
                                </m:sup>
                              </m:sSup>
                            </m:oMath>
                          </a14:m>
                          <a:r>
                            <a:rPr lang="ar-AE"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47</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m:t>
                                  </m:r>
                                  <m:r>
                                    <a:rPr lang="ar-AE" sz="1600" b="0" i="1" u="none" strike="noStrike" cap="none" dirty="0" smtClean="0">
                                      <a:solidFill>
                                        <a:schemeClr val="tx1"/>
                                      </a:solidFill>
                                      <a:latin typeface="Cambria Math" panose="02040503050406030204" pitchFamily="18" charset="0"/>
                                      <a:ea typeface="Nunito Sans"/>
                                      <a:cs typeface="Nunito Sans"/>
                                      <a:sym typeface="Nunito Sans"/>
                                    </a:rPr>
                                    <m:t>9</m:t>
                                  </m:r>
                                </m:sup>
                              </m:sSup>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did not use correct standard form</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4</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7</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sSup>
                                <m:sSupPr>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sSupPr>
                                <m:e>
                                  <m:r>
                                    <a:rPr lang="en-GB" sz="1600" b="0" i="1" u="none" strike="noStrike" cap="none" dirty="0" smtClean="0">
                                      <a:solidFill>
                                        <a:schemeClr val="dk1"/>
                                      </a:solidFill>
                                      <a:latin typeface="Cambria Math" panose="02040503050406030204" pitchFamily="18" charset="0"/>
                                      <a:ea typeface="Nunito Sans"/>
                                      <a:cs typeface="Nunito Sans"/>
                                      <a:sym typeface="Nunito Sans"/>
                                    </a:rPr>
                                    <m:t>10</m:t>
                                  </m:r>
                                </m:e>
                                <m:sup>
                                  <m:r>
                                    <a:rPr lang="en-GB" sz="1600" b="0" i="1" u="none" strike="noStrike" cap="none" dirty="0" smtClean="0">
                                      <a:solidFill>
                                        <a:schemeClr val="dk1"/>
                                      </a:solidFill>
                                      <a:latin typeface="Cambria Math" panose="02040503050406030204" pitchFamily="18" charset="0"/>
                                      <a:ea typeface="Nunito Sans"/>
                                      <a:cs typeface="Nunito Sans"/>
                                      <a:sym typeface="Nunito Sans"/>
                                    </a:rPr>
                                    <m:t>8</m:t>
                                  </m:r>
                                </m:sup>
                              </m:sSup>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forgot the negative sign of the index number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4</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7</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m:t>
                                  </m:r>
                                  <m:r>
                                    <a:rPr lang="ar-AE" sz="1600" b="0" i="1" u="none" strike="noStrike" cap="none" dirty="0" smtClean="0">
                                      <a:solidFill>
                                        <a:schemeClr val="tx1"/>
                                      </a:solidFill>
                                      <a:latin typeface="Cambria Math" panose="02040503050406030204" pitchFamily="18" charset="0"/>
                                      <a:ea typeface="Nunito Sans"/>
                                      <a:cs typeface="Nunito Sans"/>
                                      <a:sym typeface="Nunito Sans"/>
                                    </a:rPr>
                                    <m:t>9</m:t>
                                  </m:r>
                                </m:sup>
                              </m:sSup>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used the total number of decimal places as the index number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1904565667"/>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E6597F13-FE49-A575-2C7A-BEE6AE1F3BF9}"/>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Standard Form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9278423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845510281"/>
                  </p:ext>
                </p:extLst>
              </p:nvPr>
            </p:nvGraphicFramePr>
            <p:xfrm>
              <a:off x="952500" y="2190749"/>
              <a:ext cx="7239000" cy="221197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3">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35800</m:t>
                              </m:r>
                            </m:oMath>
                          </a14:m>
                          <a:endParaRPr lang="en-GB" sz="14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wrote the ordinary number representation</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B) </a:t>
                          </a:r>
                          <a14:m>
                            <m:oMath xmlns:m="http://schemas.openxmlformats.org/officeDocument/2006/math">
                              <m:r>
                                <a:rPr lang="en-GB" sz="1600" b="0" i="1" u="none" strike="noStrike" cap="none" smtClean="0">
                                  <a:solidFill>
                                    <a:srgbClr val="00BC89"/>
                                  </a:solidFill>
                                  <a:latin typeface="Cambria Math" panose="02040503050406030204" pitchFamily="18" charset="0"/>
                                  <a:ea typeface="Nunito Sans"/>
                                  <a:cs typeface="Nunito Sans"/>
                                  <a:sym typeface="Nunito Sans"/>
                                </a:rPr>
                                <m:t>3</m:t>
                              </m:r>
                              <m:r>
                                <a:rPr lang="en-GB" sz="1600" b="0" i="1" u="none" strike="noStrike" cap="none" smtClean="0">
                                  <a:solidFill>
                                    <a:srgbClr val="00BC89"/>
                                  </a:solidFill>
                                  <a:latin typeface="Cambria Math" panose="02040503050406030204" pitchFamily="18" charset="0"/>
                                  <a:ea typeface="Nunito Sans"/>
                                  <a:cs typeface="Nunito Sans"/>
                                  <a:sym typeface="Nunito Sans"/>
                                </a:rPr>
                                <m:t>.</m:t>
                              </m:r>
                              <m:r>
                                <a:rPr lang="en-GB" sz="1600" b="0" i="1" u="none" strike="noStrike" cap="none" smtClean="0">
                                  <a:solidFill>
                                    <a:srgbClr val="00BC89"/>
                                  </a:solidFill>
                                  <a:latin typeface="Cambria Math" panose="02040503050406030204" pitchFamily="18" charset="0"/>
                                  <a:ea typeface="Nunito Sans"/>
                                  <a:cs typeface="Nunito Sans"/>
                                  <a:sym typeface="Nunito Sans"/>
                                </a:rPr>
                                <m:t>58</m:t>
                              </m:r>
                              <m:r>
                                <a:rPr lang="en-GB" sz="1600" b="0" i="1" u="none" strike="noStrike" cap="none" smtClean="0">
                                  <a:solidFill>
                                    <a:srgbClr val="00BC89"/>
                                  </a:solidFill>
                                  <a:latin typeface="Cambria Math" panose="02040503050406030204" pitchFamily="18" charset="0"/>
                                  <a:ea typeface="Nunito Sans"/>
                                  <a:cs typeface="Nunito Sans"/>
                                  <a:sym typeface="Nunito Sans"/>
                                </a:rPr>
                                <m:t>×</m:t>
                              </m:r>
                              <m:sSup>
                                <m:sSupPr>
                                  <m:ctrlPr>
                                    <a:rPr lang="en-GB" sz="1600" b="0" i="1" u="none" strike="noStrike" cap="none" smtClean="0">
                                      <a:solidFill>
                                        <a:srgbClr val="00BC89"/>
                                      </a:solidFill>
                                      <a:latin typeface="Cambria Math" panose="02040503050406030204" pitchFamily="18" charset="0"/>
                                      <a:ea typeface="Nunito Sans"/>
                                      <a:cs typeface="Nunito Sans"/>
                                      <a:sym typeface="Nunito Sans"/>
                                    </a:rPr>
                                  </m:ctrlPr>
                                </m:sSupPr>
                                <m:e>
                                  <m:r>
                                    <a:rPr lang="en-GB" sz="1600" b="0" i="1" u="none" strike="noStrike" cap="none" smtClean="0">
                                      <a:solidFill>
                                        <a:srgbClr val="00BC89"/>
                                      </a:solidFill>
                                      <a:latin typeface="Cambria Math" panose="02040503050406030204" pitchFamily="18" charset="0"/>
                                      <a:ea typeface="Nunito Sans"/>
                                      <a:cs typeface="Nunito Sans"/>
                                      <a:sym typeface="Nunito Sans"/>
                                    </a:rPr>
                                    <m:t>10</m:t>
                                  </m:r>
                                </m:e>
                                <m:sup>
                                  <m:r>
                                    <a:rPr lang="en-GB" sz="1600" b="0" i="1" u="none" strike="noStrike" cap="none" smtClean="0">
                                      <a:solidFill>
                                        <a:srgbClr val="00BC89"/>
                                      </a:solidFill>
                                      <a:latin typeface="Cambria Math" panose="02040503050406030204" pitchFamily="18" charset="0"/>
                                      <a:ea typeface="Nunito Sans"/>
                                      <a:cs typeface="Nunito Sans"/>
                                      <a:sym typeface="Nunito Sans"/>
                                    </a:rPr>
                                    <m:t>4</m:t>
                                  </m:r>
                                </m:sup>
                              </m:sSup>
                            </m:oMath>
                          </a14:m>
                          <a:r>
                            <a:rPr lang="en-GB" sz="1600" u="none" strike="noStrike" cap="none" dirty="0">
                              <a:solidFill>
                                <a:srgbClr val="00BC89"/>
                              </a:solidFill>
                              <a:latin typeface="Nunito Sans"/>
                              <a:ea typeface="Nunito Sans"/>
                              <a:cs typeface="Nunito Sans"/>
                              <a:sym typeface="Nunito Sans"/>
                            </a:rPr>
                            <a:t> </a:t>
                          </a:r>
                          <a:endParaRPr lang="en-GB" sz="1400" u="none" strike="noStrike" cap="none" dirty="0">
                            <a:solidFill>
                              <a:srgbClr val="00BC89"/>
                            </a:solidFill>
                            <a:latin typeface="Nunito Sans"/>
                            <a:ea typeface="Nunito Sans"/>
                            <a:cs typeface="Nunito Sans"/>
                            <a:sym typeface="Nunito Sans"/>
                          </a:endParaRPr>
                        </a:p>
                        <a:p>
                          <a:pPr marL="0" marR="0" lvl="0" indent="0" algn="l" defTabSz="914400" rtl="0" eaLnBrk="1" fontAlgn="auto" latinLnBrk="0" hangingPunct="1">
                            <a:lnSpc>
                              <a:spcPct val="115000"/>
                            </a:lnSpc>
                            <a:spcBef>
                              <a:spcPts val="0"/>
                            </a:spcBef>
                            <a:spcAft>
                              <a:spcPts val="0"/>
                            </a:spcAft>
                            <a:buClr>
                              <a:srgbClr val="000000"/>
                            </a:buClr>
                            <a:buSzPts val="1600"/>
                            <a:buFont typeface="Arial"/>
                            <a:buNone/>
                            <a:tabLst/>
                            <a:defRPr/>
                          </a:pPr>
                          <a:r>
                            <a:rPr lang="en-GB"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3">
                    <a:tc>
                      <a:txBody>
                        <a:bodyPr/>
                        <a:lstStyle/>
                        <a:p>
                          <a:pPr marL="0" marR="0" lvl="0" indent="0" algn="l" defTabSz="914400" rtl="0" eaLnBrk="1" fontAlgn="auto" latinLnBrk="0" hangingPunct="1">
                            <a:lnSpc>
                              <a:spcPct val="115000"/>
                            </a:lnSpc>
                            <a:spcBef>
                              <a:spcPts val="0"/>
                            </a:spcBef>
                            <a:spcAft>
                              <a:spcPts val="0"/>
                            </a:spcAft>
                            <a:buClr>
                              <a:srgbClr val="000000"/>
                            </a:buClr>
                            <a:buSzPts val="1600"/>
                            <a:buFont typeface="Arial"/>
                            <a:buNone/>
                            <a:tabLst/>
                            <a:defRPr/>
                          </a:pPr>
                          <a:r>
                            <a:rPr lang="en-GB" sz="1600" u="none" strike="noStrike" cap="none" dirty="0">
                              <a:solidFill>
                                <a:schemeClr val="tx1"/>
                              </a:solidFill>
                              <a:latin typeface="Nunito Sans"/>
                              <a:ea typeface="Nunito Sans"/>
                              <a:cs typeface="Nunito Sans"/>
                              <a:sym typeface="Nunito Sans"/>
                            </a:rPr>
                            <a:t>C)</a:t>
                          </a:r>
                          <a:r>
                            <a:rPr lang="en-US" sz="1600" b="0" u="none" strike="noStrike" cap="none" dirty="0">
                              <a:solidFill>
                                <a:schemeClr val="tx1"/>
                              </a:solidFill>
                              <a:ea typeface="Nunito Sans"/>
                              <a:cs typeface="Nunito Sans"/>
                              <a:sym typeface="Nunito Sans"/>
                            </a:rPr>
                            <a:t>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3</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58</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en-GB"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en-GB" sz="1600" b="0" i="1" u="none" strike="noStrike" cap="none" dirty="0" smtClean="0">
                                      <a:solidFill>
                                        <a:schemeClr val="tx1"/>
                                      </a:solidFill>
                                      <a:latin typeface="Cambria Math" panose="02040503050406030204" pitchFamily="18" charset="0"/>
                                      <a:ea typeface="Nunito Sans"/>
                                      <a:cs typeface="Nunito Sans"/>
                                      <a:sym typeface="Nunito Sans"/>
                                    </a:rPr>
                                    <m:t>5</m:t>
                                  </m:r>
                                </m:sup>
                              </m:sSup>
                            </m:oMath>
                          </a14:m>
                          <a:r>
                            <a:rPr lang="en-US" sz="1600" u="none" strike="noStrike" cap="none" dirty="0">
                              <a:solidFill>
                                <a:schemeClr val="tx1"/>
                              </a:solidFill>
                              <a:latin typeface="Nunito Sans"/>
                              <a:ea typeface="Nunito Sans"/>
                              <a:cs typeface="Nunito Sans"/>
                              <a:sym typeface="Nunito Sans"/>
                            </a:rPr>
                            <a:t> </a:t>
                          </a:r>
                        </a:p>
                        <a:p>
                          <a:pPr marL="0" marR="0" lvl="0" indent="0" algn="l" defTabSz="914400" rtl="0" eaLnBrk="1" fontAlgn="auto" latinLnBrk="0" hangingPunct="1">
                            <a:lnSpc>
                              <a:spcPct val="115000"/>
                            </a:lnSpc>
                            <a:spcBef>
                              <a:spcPts val="0"/>
                            </a:spcBef>
                            <a:spcAft>
                              <a:spcPts val="0"/>
                            </a:spcAft>
                            <a:buClr>
                              <a:srgbClr val="000000"/>
                            </a:buClr>
                            <a:buSzPts val="1600"/>
                            <a:buFont typeface="Arial"/>
                            <a:buNone/>
                            <a:tabLst/>
                            <a:defRPr/>
                          </a:pPr>
                          <a:r>
                            <a:rPr lang="en-US" sz="1400" u="none" strike="noStrike" cap="none" dirty="0">
                              <a:solidFill>
                                <a:schemeClr val="dk1"/>
                              </a:solidFill>
                              <a:latin typeface="Nunito Sans"/>
                              <a:ea typeface="Nunito Sans"/>
                              <a:cs typeface="Nunito Sans"/>
                              <a:sym typeface="Nunito Sans"/>
                            </a:rPr>
                            <a:t>Student increased the index of </a:t>
                          </a:r>
                          <a14:m>
                            <m:oMath xmlns:m="http://schemas.openxmlformats.org/officeDocument/2006/math">
                              <m:r>
                                <a:rPr lang="en-GB" sz="1400" b="0" i="0" u="none" strike="noStrike" cap="none" smtClean="0">
                                  <a:solidFill>
                                    <a:schemeClr val="dk1"/>
                                  </a:solidFill>
                                  <a:latin typeface="Cambria Math" panose="02040503050406030204" pitchFamily="18" charset="0"/>
                                  <a:ea typeface="Nunito Sans"/>
                                  <a:cs typeface="Nunito Sans"/>
                                  <a:sym typeface="Nunito Sans"/>
                                </a:rPr>
                                <m:t>10</m:t>
                              </m:r>
                            </m:oMath>
                          </a14:m>
                          <a:r>
                            <a:rPr lang="en-US" sz="1400" u="none" strike="noStrike" cap="none" dirty="0">
                              <a:ea typeface="Nunito Sans"/>
                              <a:cs typeface="Nunito Sans"/>
                              <a:sym typeface="Nunito Sans"/>
                            </a:rPr>
                            <a:t> by the number of digits in </a:t>
                          </a:r>
                          <a14:m>
                            <m:oMath xmlns:m="http://schemas.openxmlformats.org/officeDocument/2006/math">
                              <m:r>
                                <a:rPr lang="en-US" sz="1400" b="0" i="1" u="none" strike="noStrike" cap="none" smtClean="0">
                                  <a:solidFill>
                                    <a:schemeClr val="dk1"/>
                                  </a:solidFill>
                                  <a:latin typeface="Cambria Math" panose="02040503050406030204" pitchFamily="18" charset="0"/>
                                  <a:ea typeface="Nunito Sans"/>
                                  <a:cs typeface="Nunito Sans"/>
                                  <a:sym typeface="Nunito Sans"/>
                                </a:rPr>
                                <m:t>358</m:t>
                              </m:r>
                            </m:oMath>
                          </a14:m>
                          <a:endParaRPr lang="en-US" sz="1400" u="none" strike="noStrike" cap="none" dirty="0">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endParaRPr lang="en-GB" sz="16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3</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58</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sSup>
                                <m:sSupPr>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sSupPr>
                                <m:e>
                                  <m:r>
                                    <a:rPr lang="en-GB" sz="1600" b="0" i="1" u="none" strike="noStrike" cap="none" dirty="0" smtClean="0">
                                      <a:solidFill>
                                        <a:schemeClr val="dk1"/>
                                      </a:solidFill>
                                      <a:latin typeface="Cambria Math" panose="02040503050406030204" pitchFamily="18" charset="0"/>
                                      <a:ea typeface="Nunito Sans"/>
                                      <a:cs typeface="Nunito Sans"/>
                                      <a:sym typeface="Nunito Sans"/>
                                    </a:rPr>
                                    <m:t>10</m:t>
                                  </m:r>
                                </m:e>
                                <m:sup>
                                  <m:r>
                                    <a:rPr lang="en-GB" sz="1600" b="0" i="1" u="none" strike="noStrike" cap="none" dirty="0" smtClean="0">
                                      <a:solidFill>
                                        <a:schemeClr val="dk1"/>
                                      </a:solidFill>
                                      <a:latin typeface="Cambria Math" panose="02040503050406030204" pitchFamily="18" charset="0"/>
                                      <a:ea typeface="Nunito Sans"/>
                                      <a:cs typeface="Nunito Sans"/>
                                      <a:sym typeface="Nunito Sans"/>
                                    </a:rPr>
                                    <m:t>0</m:t>
                                  </m:r>
                                </m:sup>
                              </m:sSup>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did not write using correct standard form</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845510281"/>
                  </p:ext>
                </p:extLst>
              </p:nvPr>
            </p:nvGraphicFramePr>
            <p:xfrm>
              <a:off x="952500" y="2190749"/>
              <a:ext cx="7239000" cy="221197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25309"/>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25309"/>
                          </a:stretch>
                        </a:blipFill>
                      </a:tcPr>
                    </a:tc>
                    <a:extLst>
                      <a:ext uri="{0D108BD9-81ED-4DB2-BD59-A6C34878D82A}">
                        <a16:rowId xmlns:a16="http://schemas.microsoft.com/office/drawing/2014/main" val="10000"/>
                      </a:ext>
                    </a:extLst>
                  </a:tr>
                  <a:tr h="1228505">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80693" r="-100337" b="-49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80693" r="-337" b="-495"/>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7DFCF32D-7E7A-D733-3441-72ED50BCC98A}"/>
                  </a:ext>
                </a:extLst>
              </p:cNvPr>
              <p:cNvGraphicFramePr/>
              <p:nvPr>
                <p:extLst>
                  <p:ext uri="{D42A27DB-BD31-4B8C-83A1-F6EECF244321}">
                    <p14:modId xmlns:p14="http://schemas.microsoft.com/office/powerpoint/2010/main" val="4231038932"/>
                  </p:ext>
                </p:extLst>
              </p:nvPr>
            </p:nvGraphicFramePr>
            <p:xfrm>
              <a:off x="108044" y="862525"/>
              <a:ext cx="8750206" cy="1141766"/>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141766">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9) Rewrite in correct standard form: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dirty="0" smtClean="0">
                                  <a:solidFill>
                                    <a:schemeClr val="dk1"/>
                                  </a:solidFill>
                                  <a:latin typeface="Cambria Math" panose="02040503050406030204" pitchFamily="18" charset="0"/>
                                  <a:cs typeface="Times New Roman"/>
                                  <a:sym typeface="Times New Roman"/>
                                </a:rPr>
                                <m:t>358</m:t>
                              </m:r>
                              <m:r>
                                <a:rPr lang="en-GB" sz="2300" b="0" i="1" dirty="0" smtClean="0">
                                  <a:solidFill>
                                    <a:schemeClr val="dk1"/>
                                  </a:solidFill>
                                  <a:latin typeface="Cambria Math" panose="02040503050406030204" pitchFamily="18" charset="0"/>
                                  <a:cs typeface="Times New Roman"/>
                                  <a:sym typeface="Times New Roman"/>
                                </a:rPr>
                                <m:t>×</m:t>
                              </m:r>
                              <m:sSup>
                                <m:sSupPr>
                                  <m:ctrlPr>
                                    <a:rPr lang="en-GB" sz="2300" b="0" i="1" dirty="0" smtClean="0">
                                      <a:solidFill>
                                        <a:schemeClr val="dk1"/>
                                      </a:solidFill>
                                      <a:latin typeface="Cambria Math" panose="02040503050406030204" pitchFamily="18" charset="0"/>
                                      <a:cs typeface="Times New Roman"/>
                                      <a:sym typeface="Times New Roman"/>
                                    </a:rPr>
                                  </m:ctrlPr>
                                </m:sSupPr>
                                <m:e>
                                  <m:r>
                                    <a:rPr lang="en-GB" sz="2300" b="0" i="1" dirty="0" smtClean="0">
                                      <a:solidFill>
                                        <a:schemeClr val="dk1"/>
                                      </a:solidFill>
                                      <a:latin typeface="Cambria Math" panose="02040503050406030204" pitchFamily="18" charset="0"/>
                                      <a:cs typeface="Times New Roman"/>
                                      <a:sym typeface="Times New Roman"/>
                                    </a:rPr>
                                    <m:t>10</m:t>
                                  </m:r>
                                </m:e>
                                <m:sup>
                                  <m:r>
                                    <a:rPr lang="en-GB" sz="2300" b="0" i="1" dirty="0" smtClean="0">
                                      <a:solidFill>
                                        <a:schemeClr val="dk1"/>
                                      </a:solidFill>
                                      <a:latin typeface="Cambria Math" panose="02040503050406030204" pitchFamily="18" charset="0"/>
                                      <a:cs typeface="Times New Roman"/>
                                      <a:sym typeface="Times New Roman"/>
                                    </a:rPr>
                                    <m:t>2</m:t>
                                  </m:r>
                                </m:sup>
                              </m:sSup>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7DFCF32D-7E7A-D733-3441-72ED50BCC98A}"/>
                  </a:ext>
                </a:extLst>
              </p:cNvPr>
              <p:cNvGraphicFramePr/>
              <p:nvPr>
                <p:extLst>
                  <p:ext uri="{D42A27DB-BD31-4B8C-83A1-F6EECF244321}">
                    <p14:modId xmlns:p14="http://schemas.microsoft.com/office/powerpoint/2010/main" val="4231038932"/>
                  </p:ext>
                </p:extLst>
              </p:nvPr>
            </p:nvGraphicFramePr>
            <p:xfrm>
              <a:off x="108044" y="862525"/>
              <a:ext cx="8750206" cy="1141766"/>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14176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064" r="-139" b="-1064"/>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AEE50FD7-BCCC-8CD8-F04B-935539BF6EE3}"/>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Standard Form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3117820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extLst>
                  <p:ext uri="{D42A27DB-BD31-4B8C-83A1-F6EECF244321}">
                    <p14:modId xmlns:p14="http://schemas.microsoft.com/office/powerpoint/2010/main" val="4228526964"/>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10) Rewrite in correct standard form: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9500</m:t>
                              </m:r>
                              <m:r>
                                <a:rPr lang="en-GB" sz="2300" b="0" i="1" smtClean="0">
                                  <a:solidFill>
                                    <a:schemeClr val="dk1"/>
                                  </a:solidFill>
                                  <a:latin typeface="Cambria Math" panose="02040503050406030204" pitchFamily="18" charset="0"/>
                                  <a:cs typeface="Times New Roman"/>
                                  <a:sym typeface="Times New Roman"/>
                                </a:rPr>
                                <m:t>×</m:t>
                              </m:r>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10</m:t>
                                  </m:r>
                                </m:e>
                                <m:sup>
                                  <m:r>
                                    <a:rPr lang="en-GB" sz="2300" b="0" i="1" smtClean="0">
                                      <a:solidFill>
                                        <a:schemeClr val="dk1"/>
                                      </a:solidFill>
                                      <a:latin typeface="Cambria Math" panose="02040503050406030204" pitchFamily="18" charset="0"/>
                                      <a:cs typeface="Times New Roman"/>
                                      <a:sym typeface="Times New Roman"/>
                                    </a:rPr>
                                    <m:t>5</m:t>
                                  </m:r>
                                </m:sup>
                              </m:sSup>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extLst>
                  <p:ext uri="{D42A27DB-BD31-4B8C-83A1-F6EECF244321}">
                    <p14:modId xmlns:p14="http://schemas.microsoft.com/office/powerpoint/2010/main" val="4228526964"/>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3124125825"/>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282">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A) </a:t>
                          </a:r>
                          <a14:m>
                            <m:oMath xmlns:m="http://schemas.openxmlformats.org/officeDocument/2006/math">
                              <m:r>
                                <a:rPr lang="en-GB" sz="1600" i="1" u="none" strike="noStrike" cap="none" dirty="0" smtClean="0">
                                  <a:solidFill>
                                    <a:srgbClr val="00BC89"/>
                                  </a:solidFill>
                                  <a:latin typeface="Cambria Math" panose="02040503050406030204" pitchFamily="18" charset="0"/>
                                  <a:ea typeface="Nunito Sans"/>
                                  <a:cs typeface="Nunito Sans"/>
                                  <a:sym typeface="Nunito Sans"/>
                                </a:rPr>
                                <m:t>9</m:t>
                              </m:r>
                              <m:r>
                                <a:rPr lang="en-GB" sz="1600" i="1" u="none" strike="noStrike" cap="none" dirty="0" smtClean="0">
                                  <a:solidFill>
                                    <a:srgbClr val="00BC89"/>
                                  </a:solidFill>
                                  <a:latin typeface="Cambria Math" panose="02040503050406030204" pitchFamily="18" charset="0"/>
                                  <a:ea typeface="Nunito Sans"/>
                                  <a:cs typeface="Nunito Sans"/>
                                  <a:sym typeface="Nunito Sans"/>
                                </a:rPr>
                                <m:t>.</m:t>
                              </m:r>
                              <m:r>
                                <a:rPr lang="en-GB" sz="1600" i="1" u="none" strike="noStrike" cap="none" dirty="0" smtClean="0">
                                  <a:solidFill>
                                    <a:srgbClr val="00BC89"/>
                                  </a:solidFill>
                                  <a:latin typeface="Cambria Math" panose="02040503050406030204" pitchFamily="18" charset="0"/>
                                  <a:ea typeface="Nunito Sans"/>
                                  <a:cs typeface="Nunito Sans"/>
                                  <a:sym typeface="Nunito Sans"/>
                                </a:rPr>
                                <m:t>5</m:t>
                              </m:r>
                              <m:r>
                                <a:rPr lang="en-GB" sz="1600" i="1" u="none" strike="noStrike" cap="none" dirty="0" smtClean="0">
                                  <a:solidFill>
                                    <a:srgbClr val="00BC89"/>
                                  </a:solidFill>
                                  <a:latin typeface="Cambria Math" panose="02040503050406030204" pitchFamily="18" charset="0"/>
                                  <a:ea typeface="Nunito Sans"/>
                                  <a:cs typeface="Nunito Sans"/>
                                  <a:sym typeface="Nunito Sans"/>
                                </a:rPr>
                                <m:t>×</m:t>
                              </m:r>
                              <m:sSup>
                                <m:sSupPr>
                                  <m:ctrlPr>
                                    <a:rPr lang="en-GB" sz="1600" i="1" u="none" strike="noStrike" cap="none" dirty="0" smtClean="0">
                                      <a:solidFill>
                                        <a:srgbClr val="00BC89"/>
                                      </a:solidFill>
                                      <a:latin typeface="Cambria Math" panose="02040503050406030204" pitchFamily="18" charset="0"/>
                                      <a:ea typeface="Nunito Sans"/>
                                      <a:cs typeface="Nunito Sans"/>
                                      <a:sym typeface="Nunito Sans"/>
                                    </a:rPr>
                                  </m:ctrlPr>
                                </m:sSupPr>
                                <m:e>
                                  <m:r>
                                    <a:rPr lang="en-GB" sz="1600" i="1" u="none" strike="noStrike" cap="none" dirty="0" smtClean="0">
                                      <a:solidFill>
                                        <a:srgbClr val="00BC89"/>
                                      </a:solidFill>
                                      <a:latin typeface="Cambria Math" panose="02040503050406030204" pitchFamily="18" charset="0"/>
                                      <a:ea typeface="Nunito Sans"/>
                                      <a:cs typeface="Nunito Sans"/>
                                      <a:sym typeface="Nunito Sans"/>
                                    </a:rPr>
                                    <m:t>10</m:t>
                                  </m:r>
                                </m:e>
                                <m:sup>
                                  <m:r>
                                    <a:rPr lang="en-GB" sz="1600" i="1" u="none" strike="noStrike" cap="none" dirty="0" smtClean="0">
                                      <a:solidFill>
                                        <a:srgbClr val="00BC89"/>
                                      </a:solidFill>
                                      <a:latin typeface="Cambria Math" panose="02040503050406030204" pitchFamily="18" charset="0"/>
                                      <a:ea typeface="Nunito Sans"/>
                                      <a:cs typeface="Nunito Sans"/>
                                      <a:sym typeface="Nunito Sans"/>
                                    </a:rPr>
                                    <m:t>8</m:t>
                                  </m:r>
                                </m:sup>
                              </m:sSup>
                            </m:oMath>
                          </a14:m>
                          <a:endParaRPr lang="en-GB"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9</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5</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sSup>
                                <m:sSupPr>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sSupPr>
                                <m:e>
                                  <m:r>
                                    <a:rPr lang="en-GB" sz="1600" b="0" i="1" u="none" strike="noStrike" cap="none" dirty="0" smtClean="0">
                                      <a:solidFill>
                                        <a:schemeClr val="dk1"/>
                                      </a:solidFill>
                                      <a:latin typeface="Cambria Math" panose="02040503050406030204" pitchFamily="18" charset="0"/>
                                      <a:ea typeface="Nunito Sans"/>
                                      <a:cs typeface="Nunito Sans"/>
                                      <a:sym typeface="Nunito Sans"/>
                                    </a:rPr>
                                    <m:t>10</m:t>
                                  </m:r>
                                </m:e>
                                <m:sup>
                                  <m:r>
                                    <a:rPr lang="en-GB" sz="1600" b="0" i="1" u="none" strike="noStrike" cap="none" dirty="0" smtClean="0">
                                      <a:solidFill>
                                        <a:schemeClr val="dk1"/>
                                      </a:solidFill>
                                      <a:latin typeface="Cambria Math" panose="02040503050406030204" pitchFamily="18" charset="0"/>
                                      <a:ea typeface="Nunito Sans"/>
                                      <a:cs typeface="Nunito Sans"/>
                                      <a:sym typeface="Nunito Sans"/>
                                    </a:rPr>
                                    <m:t>7</m:t>
                                  </m:r>
                                </m:sup>
                              </m:sSup>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only used the two place holders to adjust the index</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666">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9</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5</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sSup>
                                <m:sSupPr>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sSupPr>
                                <m:e>
                                  <m:r>
                                    <a:rPr lang="en-GB" sz="1600" b="0" i="1" u="none" strike="noStrike" cap="none" dirty="0" smtClean="0">
                                      <a:solidFill>
                                        <a:schemeClr val="dk1"/>
                                      </a:solidFill>
                                      <a:latin typeface="Cambria Math" panose="02040503050406030204" pitchFamily="18" charset="0"/>
                                      <a:ea typeface="Nunito Sans"/>
                                      <a:cs typeface="Nunito Sans"/>
                                      <a:sym typeface="Nunito Sans"/>
                                    </a:rPr>
                                    <m:t>10</m:t>
                                  </m:r>
                                </m:e>
                                <m:sup>
                                  <m:r>
                                    <a:rPr lang="en-GB" sz="1600" b="0" i="1" u="none" strike="noStrike" cap="none" dirty="0" smtClean="0">
                                      <a:solidFill>
                                        <a:schemeClr val="dk1"/>
                                      </a:solidFill>
                                      <a:latin typeface="Cambria Math" panose="02040503050406030204" pitchFamily="18" charset="0"/>
                                      <a:ea typeface="Nunito Sans"/>
                                      <a:cs typeface="Nunito Sans"/>
                                      <a:sym typeface="Nunito Sans"/>
                                    </a:rPr>
                                    <m:t>2</m:t>
                                  </m:r>
                                </m:sup>
                              </m:sSup>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adjusted the index in the wrong direction</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rgbClr val="1C1C1C"/>
                                  </a:solidFill>
                                  <a:latin typeface="Cambria Math" panose="02040503050406030204" pitchFamily="18" charset="0"/>
                                  <a:ea typeface="Nunito Sans"/>
                                  <a:cs typeface="Nunito Sans"/>
                                  <a:sym typeface="Nunito Sans"/>
                                </a:rPr>
                                <m:t>9</m:t>
                              </m:r>
                              <m:r>
                                <a:rPr lang="en-GB" sz="1600" b="0" i="1" u="none" strike="noStrike" cap="none" dirty="0" smtClean="0">
                                  <a:solidFill>
                                    <a:srgbClr val="1C1C1C"/>
                                  </a:solidFill>
                                  <a:latin typeface="Cambria Math" panose="02040503050406030204" pitchFamily="18" charset="0"/>
                                  <a:ea typeface="Nunito Sans"/>
                                  <a:cs typeface="Nunito Sans"/>
                                  <a:sym typeface="Nunito Sans"/>
                                </a:rPr>
                                <m:t>.</m:t>
                              </m:r>
                              <m:r>
                                <a:rPr lang="en-GB" sz="1600" b="0" i="1" u="none" strike="noStrike" cap="none" dirty="0" smtClean="0">
                                  <a:solidFill>
                                    <a:srgbClr val="1C1C1C"/>
                                  </a:solidFill>
                                  <a:latin typeface="Cambria Math" panose="02040503050406030204" pitchFamily="18" charset="0"/>
                                  <a:ea typeface="Nunito Sans"/>
                                  <a:cs typeface="Nunito Sans"/>
                                  <a:sym typeface="Nunito Sans"/>
                                </a:rPr>
                                <m:t>5</m:t>
                              </m:r>
                              <m:r>
                                <a:rPr lang="en-GB" sz="1600" b="0" i="1" u="none" strike="noStrike" cap="none" dirty="0" smtClean="0">
                                  <a:solidFill>
                                    <a:srgbClr val="1C1C1C"/>
                                  </a:solidFill>
                                  <a:latin typeface="Cambria Math" panose="02040503050406030204" pitchFamily="18" charset="0"/>
                                  <a:ea typeface="Nunito Sans"/>
                                  <a:cs typeface="Nunito Sans"/>
                                  <a:sym typeface="Nunito Sans"/>
                                </a:rPr>
                                <m:t>×</m:t>
                              </m:r>
                              <m:sSup>
                                <m:sSupPr>
                                  <m:ctrlPr>
                                    <a:rPr lang="en-GB" sz="1600" b="0" i="1" u="none" strike="noStrike" cap="none" dirty="0" smtClean="0">
                                      <a:solidFill>
                                        <a:srgbClr val="1C1C1C"/>
                                      </a:solidFill>
                                      <a:latin typeface="Cambria Math" panose="02040503050406030204" pitchFamily="18" charset="0"/>
                                      <a:ea typeface="Nunito Sans"/>
                                      <a:cs typeface="Nunito Sans"/>
                                      <a:sym typeface="Nunito Sans"/>
                                    </a:rPr>
                                  </m:ctrlPr>
                                </m:sSupPr>
                                <m:e>
                                  <m:r>
                                    <a:rPr lang="en-GB" sz="1600" b="0" i="1" u="none" strike="noStrike" cap="none" dirty="0" smtClean="0">
                                      <a:solidFill>
                                        <a:srgbClr val="1C1C1C"/>
                                      </a:solidFill>
                                      <a:latin typeface="Cambria Math" panose="02040503050406030204" pitchFamily="18" charset="0"/>
                                      <a:ea typeface="Nunito Sans"/>
                                      <a:cs typeface="Nunito Sans"/>
                                      <a:sym typeface="Nunito Sans"/>
                                    </a:rPr>
                                    <m:t>10</m:t>
                                  </m:r>
                                </m:e>
                                <m:sup>
                                  <m:r>
                                    <a:rPr lang="en-GB" sz="1600" b="0" i="1" u="none" strike="noStrike" cap="none" dirty="0" smtClean="0">
                                      <a:solidFill>
                                        <a:srgbClr val="1C1C1C"/>
                                      </a:solidFill>
                                      <a:latin typeface="Cambria Math" panose="02040503050406030204" pitchFamily="18" charset="0"/>
                                      <a:ea typeface="Nunito Sans"/>
                                      <a:cs typeface="Nunito Sans"/>
                                      <a:sym typeface="Nunito Sans"/>
                                    </a:rPr>
                                    <m:t>9</m:t>
                                  </m:r>
                                </m:sup>
                              </m:sSup>
                            </m:oMath>
                          </a14:m>
                          <a:r>
                            <a:rPr lang="en-US" sz="1600" u="none" strike="noStrike" cap="none" dirty="0">
                              <a:solidFill>
                                <a:srgbClr val="1C1C1C"/>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1C1C1C"/>
                              </a:solidFill>
                              <a:latin typeface="Nunito Sans"/>
                              <a:ea typeface="Nunito Sans"/>
                              <a:cs typeface="Nunito Sans"/>
                              <a:sym typeface="Nunito Sans"/>
                            </a:rPr>
                            <a:t>Student increased the index by the number of digits in </a:t>
                          </a:r>
                          <a14:m>
                            <m:oMath xmlns:m="http://schemas.openxmlformats.org/officeDocument/2006/math">
                              <m:r>
                                <a:rPr lang="en-GB" sz="1400" b="0" i="1" u="none" strike="noStrike" cap="none" smtClean="0">
                                  <a:solidFill>
                                    <a:srgbClr val="1C1C1C"/>
                                  </a:solidFill>
                                  <a:latin typeface="Cambria Math" panose="02040503050406030204" pitchFamily="18" charset="0"/>
                                  <a:ea typeface="Nunito Sans"/>
                                  <a:cs typeface="Nunito Sans"/>
                                  <a:sym typeface="Nunito Sans"/>
                                </a:rPr>
                                <m:t>9500</m:t>
                              </m:r>
                            </m:oMath>
                          </a14:m>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3124125825"/>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282">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366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p:sp>
        <p:nvSpPr>
          <p:cNvPr id="3" name="Google Shape;104;p20">
            <a:extLst>
              <a:ext uri="{FF2B5EF4-FFF2-40B4-BE49-F238E27FC236}">
                <a16:creationId xmlns:a16="http://schemas.microsoft.com/office/drawing/2014/main" id="{36147B16-0A60-FDD1-EB3E-7612700B3751}"/>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Standard Form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7865882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1882266426"/>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2</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sSup>
                                <m:sSupPr>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sSupPr>
                                <m:e>
                                  <m:r>
                                    <a:rPr lang="en-GB" sz="1600" b="0" i="1" u="none" strike="noStrike" cap="none" dirty="0" smtClean="0">
                                      <a:solidFill>
                                        <a:schemeClr val="dk1"/>
                                      </a:solidFill>
                                      <a:latin typeface="Cambria Math" panose="02040503050406030204" pitchFamily="18" charset="0"/>
                                      <a:ea typeface="Nunito Sans"/>
                                      <a:cs typeface="Nunito Sans"/>
                                      <a:sym typeface="Nunito Sans"/>
                                    </a:rPr>
                                    <m:t>10</m:t>
                                  </m:r>
                                </m:e>
                                <m:sup>
                                  <m:r>
                                    <a:rPr lang="en-GB" sz="1600" b="0" i="1" u="none" strike="noStrike" cap="none" dirty="0" smtClean="0">
                                      <a:solidFill>
                                        <a:schemeClr val="dk1"/>
                                      </a:solidFill>
                                      <a:latin typeface="Cambria Math" panose="02040503050406030204" pitchFamily="18" charset="0"/>
                                      <a:ea typeface="Nunito Sans"/>
                                      <a:cs typeface="Nunito Sans"/>
                                      <a:sym typeface="Nunito Sans"/>
                                    </a:rPr>
                                    <m:t>1</m:t>
                                  </m:r>
                                </m:sup>
                              </m:sSup>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adjusted the index in the wrong direction</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2</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sSup>
                                <m:sSupPr>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sSupPr>
                                <m:e>
                                  <m:r>
                                    <a:rPr lang="en-GB" sz="1600" b="0" i="1" u="none" strike="noStrike" cap="none" dirty="0" smtClean="0">
                                      <a:solidFill>
                                        <a:schemeClr val="dk1"/>
                                      </a:solidFill>
                                      <a:latin typeface="Cambria Math" panose="02040503050406030204" pitchFamily="18" charset="0"/>
                                      <a:ea typeface="Nunito Sans"/>
                                      <a:cs typeface="Nunito Sans"/>
                                      <a:sym typeface="Nunito Sans"/>
                                    </a:rPr>
                                    <m:t>10</m:t>
                                  </m:r>
                                </m:e>
                                <m:sup>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6</m:t>
                                  </m:r>
                                </m:sup>
                              </m:sSup>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adjusted the index by the number of placeholders</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rgbClr val="00BC89"/>
                                  </a:solidFill>
                                  <a:latin typeface="Cambria Math" panose="02040503050406030204" pitchFamily="18" charset="0"/>
                                  <a:ea typeface="Nunito Sans"/>
                                  <a:cs typeface="Nunito Sans"/>
                                  <a:sym typeface="Nunito Sans"/>
                                </a:rPr>
                                <m:t>2</m:t>
                              </m:r>
                              <m:r>
                                <a:rPr lang="en-GB" sz="1600" b="0" i="1" u="none" strike="noStrike" cap="none" dirty="0" smtClean="0">
                                  <a:solidFill>
                                    <a:srgbClr val="00BC89"/>
                                  </a:solidFill>
                                  <a:latin typeface="Cambria Math" panose="02040503050406030204" pitchFamily="18" charset="0"/>
                                  <a:ea typeface="Nunito Sans"/>
                                  <a:cs typeface="Nunito Sans"/>
                                  <a:sym typeface="Nunito Sans"/>
                                </a:rPr>
                                <m:t>×</m:t>
                              </m:r>
                              <m:sSup>
                                <m:sSupPr>
                                  <m:ctrlPr>
                                    <a:rPr lang="en-GB" sz="1600" b="0" i="1" u="none" strike="noStrike" cap="none" dirty="0" smtClean="0">
                                      <a:solidFill>
                                        <a:srgbClr val="00BC89"/>
                                      </a:solidFill>
                                      <a:latin typeface="Cambria Math" panose="02040503050406030204" pitchFamily="18" charset="0"/>
                                      <a:ea typeface="Nunito Sans"/>
                                      <a:cs typeface="Nunito Sans"/>
                                      <a:sym typeface="Nunito Sans"/>
                                    </a:rPr>
                                  </m:ctrlPr>
                                </m:sSupPr>
                                <m:e>
                                  <m:r>
                                    <a:rPr lang="en-GB" sz="1600" b="0" i="1" u="none" strike="noStrike" cap="none" dirty="0" smtClean="0">
                                      <a:solidFill>
                                        <a:srgbClr val="00BC89"/>
                                      </a:solidFill>
                                      <a:latin typeface="Cambria Math" panose="02040503050406030204" pitchFamily="18" charset="0"/>
                                      <a:ea typeface="Nunito Sans"/>
                                      <a:cs typeface="Nunito Sans"/>
                                      <a:sym typeface="Nunito Sans"/>
                                    </a:rPr>
                                    <m:t>10</m:t>
                                  </m:r>
                                </m:e>
                                <m:sup>
                                  <m:r>
                                    <a:rPr lang="en-GB" sz="1600" b="0" i="1" u="none" strike="noStrike" cap="none" dirty="0" smtClean="0">
                                      <a:solidFill>
                                        <a:srgbClr val="00BC89"/>
                                      </a:solidFill>
                                      <a:latin typeface="Cambria Math" panose="02040503050406030204" pitchFamily="18" charset="0"/>
                                      <a:ea typeface="Nunito Sans"/>
                                      <a:cs typeface="Nunito Sans"/>
                                      <a:sym typeface="Nunito Sans"/>
                                    </a:rPr>
                                    <m:t>−</m:t>
                                  </m:r>
                                  <m:r>
                                    <a:rPr lang="en-GB" sz="1600" b="0" i="1" u="none" strike="noStrike" cap="none" dirty="0" smtClean="0">
                                      <a:solidFill>
                                        <a:srgbClr val="00BC89"/>
                                      </a:solidFill>
                                      <a:latin typeface="Cambria Math" panose="02040503050406030204" pitchFamily="18" charset="0"/>
                                      <a:ea typeface="Nunito Sans"/>
                                      <a:cs typeface="Nunito Sans"/>
                                      <a:sym typeface="Nunito Sans"/>
                                    </a:rPr>
                                    <m:t>7</m:t>
                                  </m:r>
                                </m:sup>
                              </m:sSup>
                            </m:oMath>
                          </a14:m>
                          <a:r>
                            <a:rPr lang="en-US"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en-GB"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en-GB" sz="1600" b="0" i="1" u="none" strike="noStrike" cap="none" dirty="0" smtClean="0">
                                      <a:solidFill>
                                        <a:schemeClr val="tx1"/>
                                      </a:solidFill>
                                      <a:latin typeface="Cambria Math" panose="02040503050406030204" pitchFamily="18" charset="0"/>
                                      <a:ea typeface="Nunito Sans"/>
                                      <a:cs typeface="Nunito Sans"/>
                                      <a:sym typeface="Nunito Sans"/>
                                    </a:rPr>
                                    <m:t>7</m:t>
                                  </m:r>
                                </m:sup>
                              </m:sSup>
                            </m:oMath>
                          </a14:m>
                          <a:r>
                            <a:rPr lang="en-GB"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forgot to include the negative sign of the index</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1882266426"/>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EE80A8A9-C2A6-BF08-AD49-77A341EE056E}"/>
                  </a:ext>
                </a:extLst>
              </p:cNvPr>
              <p:cNvGraphicFramePr/>
              <p:nvPr>
                <p:extLst>
                  <p:ext uri="{D42A27DB-BD31-4B8C-83A1-F6EECF244321}">
                    <p14:modId xmlns:p14="http://schemas.microsoft.com/office/powerpoint/2010/main" val="3163478981"/>
                  </p:ext>
                </p:extLst>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11) Rewrite in correct standard form: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0</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0002</m:t>
                              </m:r>
                              <m:r>
                                <a:rPr lang="en-GB" sz="2300" b="0" i="1" smtClean="0">
                                  <a:solidFill>
                                    <a:schemeClr val="dk1"/>
                                  </a:solidFill>
                                  <a:latin typeface="Cambria Math" panose="02040503050406030204" pitchFamily="18" charset="0"/>
                                  <a:cs typeface="Times New Roman"/>
                                  <a:sym typeface="Times New Roman"/>
                                </a:rPr>
                                <m:t>×</m:t>
                              </m:r>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10</m:t>
                                  </m:r>
                                </m:e>
                                <m:sup>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3</m:t>
                                  </m:r>
                                </m:sup>
                              </m:sSup>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EE80A8A9-C2A6-BF08-AD49-77A341EE056E}"/>
                  </a:ext>
                </a:extLst>
              </p:cNvPr>
              <p:cNvGraphicFramePr/>
              <p:nvPr>
                <p:extLst>
                  <p:ext uri="{D42A27DB-BD31-4B8C-83A1-F6EECF244321}">
                    <p14:modId xmlns:p14="http://schemas.microsoft.com/office/powerpoint/2010/main" val="3163478981"/>
                  </p:ext>
                </p:extLst>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95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24" r="-139" b="-1124"/>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E5F24A8D-A7FA-CEB9-35F5-C3DC739D8FD5}"/>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Standard Form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70362582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Standard Form Answers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3255568409"/>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6</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sSup>
                                <m:sSupPr>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sSupPr>
                                <m:e>
                                  <m:r>
                                    <a:rPr lang="en-GB" sz="1600" b="0" i="1" u="none" strike="noStrike" cap="none" dirty="0" smtClean="0">
                                      <a:solidFill>
                                        <a:schemeClr val="dk1"/>
                                      </a:solidFill>
                                      <a:latin typeface="Cambria Math" panose="02040503050406030204" pitchFamily="18" charset="0"/>
                                      <a:ea typeface="Nunito Sans"/>
                                      <a:cs typeface="Nunito Sans"/>
                                      <a:sym typeface="Nunito Sans"/>
                                    </a:rPr>
                                    <m:t>10</m:t>
                                  </m:r>
                                </m:e>
                                <m:sup>
                                  <m:r>
                                    <a:rPr lang="en-GB" sz="1600" b="0" i="1" u="none" strike="noStrike" cap="none" dirty="0" smtClean="0">
                                      <a:solidFill>
                                        <a:schemeClr val="dk1"/>
                                      </a:solidFill>
                                      <a:latin typeface="Cambria Math" panose="02040503050406030204" pitchFamily="18" charset="0"/>
                                      <a:ea typeface="Nunito Sans"/>
                                      <a:cs typeface="Nunito Sans"/>
                                      <a:sym typeface="Nunito Sans"/>
                                    </a:rPr>
                                    <m:t>7</m:t>
                                  </m:r>
                                </m:sup>
                              </m:sSup>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used the greater power of ten instead of combining</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6</m:t>
                              </m:r>
                              <m:r>
                                <a:rPr lang="en-GB" sz="1600" b="0" i="1" u="none" strike="noStrike" cap="none" dirty="0" smtClean="0">
                                  <a:solidFill>
                                    <a:srgbClr val="00BC89"/>
                                  </a:solidFill>
                                  <a:latin typeface="Cambria Math" panose="02040503050406030204" pitchFamily="18" charset="0"/>
                                  <a:ea typeface="Nunito Sans"/>
                                  <a:cs typeface="Nunito Sans"/>
                                  <a:sym typeface="Nunito Sans"/>
                                </a:rPr>
                                <m:t>×</m:t>
                              </m:r>
                              <m:sSup>
                                <m:sSupPr>
                                  <m:ctrlPr>
                                    <a:rPr lang="en-GB" sz="1600" b="0" i="1" u="none" strike="noStrike" cap="none" dirty="0" smtClean="0">
                                      <a:solidFill>
                                        <a:srgbClr val="00BC89"/>
                                      </a:solidFill>
                                      <a:latin typeface="Cambria Math" panose="02040503050406030204" pitchFamily="18" charset="0"/>
                                      <a:ea typeface="Nunito Sans"/>
                                      <a:cs typeface="Nunito Sans"/>
                                      <a:sym typeface="Nunito Sans"/>
                                    </a:rPr>
                                  </m:ctrlPr>
                                </m:sSupPr>
                                <m:e>
                                  <m:r>
                                    <a:rPr lang="en-GB" sz="1600" b="0" i="1" u="none" strike="noStrike" cap="none" dirty="0" smtClean="0">
                                      <a:solidFill>
                                        <a:srgbClr val="00BC89"/>
                                      </a:solidFill>
                                      <a:latin typeface="Cambria Math" panose="02040503050406030204" pitchFamily="18" charset="0"/>
                                      <a:ea typeface="Nunito Sans"/>
                                      <a:cs typeface="Nunito Sans"/>
                                      <a:sym typeface="Nunito Sans"/>
                                    </a:rPr>
                                    <m:t>10</m:t>
                                  </m:r>
                                </m:e>
                                <m:sup>
                                  <m:r>
                                    <a:rPr lang="en-GB" sz="1600" b="0" i="1" u="none" strike="noStrike" cap="none" dirty="0" smtClean="0">
                                      <a:solidFill>
                                        <a:srgbClr val="00BC89"/>
                                      </a:solidFill>
                                      <a:latin typeface="Cambria Math" panose="02040503050406030204" pitchFamily="18" charset="0"/>
                                      <a:ea typeface="Nunito Sans"/>
                                      <a:cs typeface="Nunito Sans"/>
                                      <a:sym typeface="Nunito Sans"/>
                                    </a:rPr>
                                    <m:t>11</m:t>
                                  </m:r>
                                </m:sup>
                              </m:sSup>
                            </m:oMath>
                          </a14:m>
                          <a:r>
                            <a:rPr lang="en-GB"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 </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6</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sSup>
                                <m:sSupPr>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sSupPr>
                                <m:e>
                                  <m:r>
                                    <a:rPr lang="en-GB" sz="1600" b="0" i="1" u="none" strike="noStrike" cap="none" dirty="0" smtClean="0">
                                      <a:solidFill>
                                        <a:schemeClr val="dk1"/>
                                      </a:solidFill>
                                      <a:latin typeface="Cambria Math" panose="02040503050406030204" pitchFamily="18" charset="0"/>
                                      <a:ea typeface="Nunito Sans"/>
                                      <a:cs typeface="Nunito Sans"/>
                                      <a:sym typeface="Nunito Sans"/>
                                    </a:rPr>
                                    <m:t>10</m:t>
                                  </m:r>
                                </m:e>
                                <m:sup>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3</m:t>
                                  </m:r>
                                </m:sup>
                              </m:sSup>
                            </m:oMath>
                          </a14:m>
                          <a:r>
                            <a:rPr lang="en-GB"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confused rules for multiplying and dividing</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6</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sSup>
                                <m:sSupPr>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sSupPr>
                                <m:e>
                                  <m:r>
                                    <a:rPr lang="en-GB" sz="1600" b="0" i="1" u="none" strike="noStrike" cap="none" dirty="0" smtClean="0">
                                      <a:solidFill>
                                        <a:schemeClr val="dk1"/>
                                      </a:solidFill>
                                      <a:latin typeface="Cambria Math" panose="02040503050406030204" pitchFamily="18" charset="0"/>
                                      <a:ea typeface="Nunito Sans"/>
                                      <a:cs typeface="Nunito Sans"/>
                                      <a:sym typeface="Nunito Sans"/>
                                    </a:rPr>
                                    <m:t>10</m:t>
                                  </m:r>
                                </m:e>
                                <m:sup>
                                  <m:r>
                                    <a:rPr lang="en-GB" sz="1600" b="0" i="1" u="none" strike="noStrike" cap="none" dirty="0" smtClean="0">
                                      <a:solidFill>
                                        <a:schemeClr val="dk1"/>
                                      </a:solidFill>
                                      <a:latin typeface="Cambria Math" panose="02040503050406030204" pitchFamily="18" charset="0"/>
                                      <a:ea typeface="Nunito Sans"/>
                                      <a:cs typeface="Nunito Sans"/>
                                      <a:sym typeface="Nunito Sans"/>
                                    </a:rPr>
                                    <m:t>12</m:t>
                                  </m:r>
                                </m:sup>
                              </m:sSup>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combined powers of ten incorrectly</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3255568409"/>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DEB63519-DE49-0BC4-D73E-07F69D6B4A59}"/>
                  </a:ext>
                </a:extLst>
              </p:cNvPr>
              <p:cNvGraphicFramePr/>
              <p:nvPr>
                <p:extLst>
                  <p:ext uri="{D42A27DB-BD31-4B8C-83A1-F6EECF244321}">
                    <p14:modId xmlns:p14="http://schemas.microsoft.com/office/powerpoint/2010/main" val="305216133"/>
                  </p:ext>
                </p:extLst>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12) Giving your answer in standard form,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d>
                                <m:dPr>
                                  <m:ctrlPr>
                                    <a:rPr lang="en-GB" sz="2300" b="0" i="1" smtClean="0">
                                      <a:solidFill>
                                        <a:schemeClr val="dk1"/>
                                      </a:solidFill>
                                      <a:latin typeface="Cambria Math" panose="02040503050406030204" pitchFamily="18" charset="0"/>
                                      <a:cs typeface="Times New Roman"/>
                                      <a:sym typeface="Times New Roman"/>
                                    </a:rPr>
                                  </m:ctrlPr>
                                </m:dPr>
                                <m:e>
                                  <m:r>
                                    <a:rPr lang="en-GB" sz="2300" b="0" i="1" smtClean="0">
                                      <a:solidFill>
                                        <a:schemeClr val="dk1"/>
                                      </a:solidFill>
                                      <a:latin typeface="Cambria Math" panose="02040503050406030204" pitchFamily="18" charset="0"/>
                                      <a:cs typeface="Times New Roman"/>
                                      <a:sym typeface="Times New Roman"/>
                                    </a:rPr>
                                    <m:t>2</m:t>
                                  </m:r>
                                  <m:r>
                                    <a:rPr lang="en-GB" sz="2300" b="0" i="1" smtClean="0">
                                      <a:solidFill>
                                        <a:schemeClr val="dk1"/>
                                      </a:solidFill>
                                      <a:latin typeface="Cambria Math" panose="02040503050406030204" pitchFamily="18" charset="0"/>
                                      <a:cs typeface="Times New Roman"/>
                                      <a:sym typeface="Times New Roman"/>
                                    </a:rPr>
                                    <m:t>×</m:t>
                                  </m:r>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10</m:t>
                                      </m:r>
                                    </m:e>
                                    <m:sup>
                                      <m:r>
                                        <a:rPr lang="en-GB" sz="2300" b="0" i="1" smtClean="0">
                                          <a:solidFill>
                                            <a:schemeClr val="dk1"/>
                                          </a:solidFill>
                                          <a:latin typeface="Cambria Math" panose="02040503050406030204" pitchFamily="18" charset="0"/>
                                          <a:cs typeface="Times New Roman"/>
                                          <a:sym typeface="Times New Roman"/>
                                        </a:rPr>
                                        <m:t>4</m:t>
                                      </m:r>
                                    </m:sup>
                                  </m:sSup>
                                </m:e>
                              </m:d>
                              <m:r>
                                <a:rPr lang="en-GB" sz="2300" b="0" i="1" smtClean="0">
                                  <a:solidFill>
                                    <a:schemeClr val="dk1"/>
                                  </a:solidFill>
                                  <a:latin typeface="Cambria Math" panose="02040503050406030204" pitchFamily="18" charset="0"/>
                                  <a:cs typeface="Times New Roman"/>
                                  <a:sym typeface="Times New Roman"/>
                                </a:rPr>
                                <m:t>×</m:t>
                              </m:r>
                              <m:d>
                                <m:dPr>
                                  <m:ctrlPr>
                                    <a:rPr lang="en-GB" sz="2300" b="0" i="1" smtClean="0">
                                      <a:solidFill>
                                        <a:schemeClr val="dk1"/>
                                      </a:solidFill>
                                      <a:latin typeface="Cambria Math" panose="02040503050406030204" pitchFamily="18" charset="0"/>
                                      <a:cs typeface="Times New Roman"/>
                                      <a:sym typeface="Times New Roman"/>
                                    </a:rPr>
                                  </m:ctrlPr>
                                </m:dPr>
                                <m:e>
                                  <m:r>
                                    <a:rPr lang="en-GB" sz="2300" b="0" i="1" smtClean="0">
                                      <a:solidFill>
                                        <a:schemeClr val="dk1"/>
                                      </a:solidFill>
                                      <a:latin typeface="Cambria Math" panose="02040503050406030204" pitchFamily="18" charset="0"/>
                                      <a:cs typeface="Times New Roman"/>
                                      <a:sym typeface="Times New Roman"/>
                                    </a:rPr>
                                    <m:t>3</m:t>
                                  </m:r>
                                  <m:r>
                                    <a:rPr lang="en-GB" sz="2300" b="0" i="1" smtClean="0">
                                      <a:solidFill>
                                        <a:schemeClr val="dk1"/>
                                      </a:solidFill>
                                      <a:latin typeface="Cambria Math" panose="02040503050406030204" pitchFamily="18" charset="0"/>
                                      <a:cs typeface="Times New Roman"/>
                                      <a:sym typeface="Times New Roman"/>
                                    </a:rPr>
                                    <m:t>×</m:t>
                                  </m:r>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10</m:t>
                                      </m:r>
                                    </m:e>
                                    <m:sup>
                                      <m:r>
                                        <a:rPr lang="en-GB" sz="2300" b="0" i="1" smtClean="0">
                                          <a:solidFill>
                                            <a:schemeClr val="dk1"/>
                                          </a:solidFill>
                                          <a:latin typeface="Cambria Math" panose="02040503050406030204" pitchFamily="18" charset="0"/>
                                          <a:cs typeface="Times New Roman"/>
                                          <a:sym typeface="Times New Roman"/>
                                        </a:rPr>
                                        <m:t>7</m:t>
                                      </m:r>
                                    </m:sup>
                                  </m:sSup>
                                </m:e>
                              </m:d>
                            </m:oMath>
                          </a14:m>
                          <a:r>
                            <a:rPr lang="en-US" sz="2300" b="0" dirty="0">
                              <a:solidFill>
                                <a:schemeClr val="dk1"/>
                              </a:solidFill>
                              <a:latin typeface="Times New Roman"/>
                              <a:ea typeface="Times New Roman"/>
                              <a:cs typeface="Times New Roman"/>
                              <a:sym typeface="Times New Roman"/>
                            </a:rPr>
                            <a:t> </a:t>
                          </a: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DEB63519-DE49-0BC4-D73E-07F69D6B4A59}"/>
                  </a:ext>
                </a:extLst>
              </p:cNvPr>
              <p:cNvGraphicFramePr/>
              <p:nvPr>
                <p:extLst>
                  <p:ext uri="{D42A27DB-BD31-4B8C-83A1-F6EECF244321}">
                    <p14:modId xmlns:p14="http://schemas.microsoft.com/office/powerpoint/2010/main" val="305216133"/>
                  </p:ext>
                </p:extLst>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95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24" r="-139" b="-1124"/>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98571892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1929667522"/>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4</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0</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sSup>
                                <m:sSupPr>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sSupPr>
                                <m:e>
                                  <m:r>
                                    <a:rPr lang="en-GB" sz="1600" b="0" i="1" u="none" strike="noStrike" cap="none" dirty="0" smtClean="0">
                                      <a:solidFill>
                                        <a:schemeClr val="dk1"/>
                                      </a:solidFill>
                                      <a:latin typeface="Cambria Math" panose="02040503050406030204" pitchFamily="18" charset="0"/>
                                      <a:ea typeface="Nunito Sans"/>
                                      <a:cs typeface="Nunito Sans"/>
                                      <a:sym typeface="Nunito Sans"/>
                                    </a:rPr>
                                    <m:t>10</m:t>
                                  </m:r>
                                </m:e>
                                <m:sup>
                                  <m:r>
                                    <a:rPr lang="en-GB" sz="1600" b="0" i="1" u="none" strike="noStrike" cap="none" dirty="0" smtClean="0">
                                      <a:solidFill>
                                        <a:schemeClr val="dk1"/>
                                      </a:solidFill>
                                      <a:latin typeface="Cambria Math" panose="02040503050406030204" pitchFamily="18" charset="0"/>
                                      <a:ea typeface="Nunito Sans"/>
                                      <a:cs typeface="Nunito Sans"/>
                                      <a:sym typeface="Nunito Sans"/>
                                    </a:rPr>
                                    <m:t>7</m:t>
                                  </m:r>
                                </m:sup>
                              </m:sSup>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forgot to write in correct standard form</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4</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sSup>
                                <m:sSupPr>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sSupPr>
                                <m:e>
                                  <m:r>
                                    <a:rPr lang="en-GB" sz="1600" b="0" i="1" u="none" strike="noStrike" cap="none" dirty="0" smtClean="0">
                                      <a:solidFill>
                                        <a:schemeClr val="dk1"/>
                                      </a:solidFill>
                                      <a:latin typeface="Cambria Math" panose="02040503050406030204" pitchFamily="18" charset="0"/>
                                      <a:ea typeface="Nunito Sans"/>
                                      <a:cs typeface="Nunito Sans"/>
                                      <a:sym typeface="Nunito Sans"/>
                                    </a:rPr>
                                    <m:t>10</m:t>
                                  </m:r>
                                </m:e>
                                <m:sup>
                                  <m:r>
                                    <a:rPr lang="en-GB" sz="1600" b="0" i="1" u="none" strike="noStrike" cap="none" dirty="0" smtClean="0">
                                      <a:solidFill>
                                        <a:schemeClr val="dk1"/>
                                      </a:solidFill>
                                      <a:latin typeface="Cambria Math" panose="02040503050406030204" pitchFamily="18" charset="0"/>
                                      <a:ea typeface="Nunito Sans"/>
                                      <a:cs typeface="Nunito Sans"/>
                                      <a:sym typeface="Nunito Sans"/>
                                    </a:rPr>
                                    <m:t>7</m:t>
                                  </m:r>
                                </m:sup>
                              </m:sSup>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adjusted power of ten incorrectly</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4</m:t>
                              </m:r>
                              <m:r>
                                <a:rPr lang="en-GB" sz="1600" b="0" i="1" u="none" strike="noStrike" cap="none" dirty="0" smtClean="0">
                                  <a:solidFill>
                                    <a:srgbClr val="00BC89"/>
                                  </a:solidFill>
                                  <a:latin typeface="Cambria Math" panose="02040503050406030204" pitchFamily="18" charset="0"/>
                                  <a:ea typeface="Nunito Sans"/>
                                  <a:cs typeface="Nunito Sans"/>
                                  <a:sym typeface="Nunito Sans"/>
                                </a:rPr>
                                <m:t>×</m:t>
                              </m:r>
                              <m:sSup>
                                <m:sSupPr>
                                  <m:ctrlPr>
                                    <a:rPr lang="en-GB" sz="1600" b="0" i="1" u="none" strike="noStrike" cap="none" dirty="0" smtClean="0">
                                      <a:solidFill>
                                        <a:srgbClr val="00BC89"/>
                                      </a:solidFill>
                                      <a:latin typeface="Cambria Math" panose="02040503050406030204" pitchFamily="18" charset="0"/>
                                      <a:ea typeface="Nunito Sans"/>
                                      <a:cs typeface="Nunito Sans"/>
                                      <a:sym typeface="Nunito Sans"/>
                                    </a:rPr>
                                  </m:ctrlPr>
                                </m:sSupPr>
                                <m:e>
                                  <m:r>
                                    <a:rPr lang="en-GB" sz="1600" b="0" i="1" u="none" strike="noStrike" cap="none" dirty="0" smtClean="0">
                                      <a:solidFill>
                                        <a:srgbClr val="00BC89"/>
                                      </a:solidFill>
                                      <a:latin typeface="Cambria Math" panose="02040503050406030204" pitchFamily="18" charset="0"/>
                                      <a:ea typeface="Nunito Sans"/>
                                      <a:cs typeface="Nunito Sans"/>
                                      <a:sym typeface="Nunito Sans"/>
                                    </a:rPr>
                                    <m:t>10</m:t>
                                  </m:r>
                                </m:e>
                                <m:sup>
                                  <m:r>
                                    <a:rPr lang="en-GB" sz="1600" b="0" i="1" u="none" strike="noStrike" cap="none" dirty="0" smtClean="0">
                                      <a:solidFill>
                                        <a:srgbClr val="00BC89"/>
                                      </a:solidFill>
                                      <a:latin typeface="Cambria Math" panose="02040503050406030204" pitchFamily="18" charset="0"/>
                                      <a:ea typeface="Nunito Sans"/>
                                      <a:cs typeface="Nunito Sans"/>
                                      <a:sym typeface="Nunito Sans"/>
                                    </a:rPr>
                                    <m:t>8</m:t>
                                  </m:r>
                                </m:sup>
                              </m:sSup>
                            </m:oMath>
                          </a14:m>
                          <a:r>
                            <a:rPr lang="en-GB"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rgbClr val="1C1C1C"/>
                                  </a:solidFill>
                                  <a:latin typeface="Cambria Math" panose="02040503050406030204" pitchFamily="18" charset="0"/>
                                  <a:ea typeface="Nunito Sans"/>
                                  <a:cs typeface="Nunito Sans"/>
                                  <a:sym typeface="Nunito Sans"/>
                                </a:rPr>
                                <m:t>4</m:t>
                              </m:r>
                              <m:r>
                                <a:rPr lang="en-GB" sz="1600" b="0" i="1" u="none" strike="noStrike" cap="none" dirty="0" smtClean="0">
                                  <a:solidFill>
                                    <a:srgbClr val="1C1C1C"/>
                                  </a:solidFill>
                                  <a:latin typeface="Cambria Math" panose="02040503050406030204" pitchFamily="18" charset="0"/>
                                  <a:ea typeface="Nunito Sans"/>
                                  <a:cs typeface="Nunito Sans"/>
                                  <a:sym typeface="Nunito Sans"/>
                                </a:rPr>
                                <m:t>×</m:t>
                              </m:r>
                              <m:sSup>
                                <m:sSupPr>
                                  <m:ctrlPr>
                                    <a:rPr lang="en-GB" sz="1600" b="0" i="1" u="none" strike="noStrike" cap="none" dirty="0" smtClean="0">
                                      <a:solidFill>
                                        <a:srgbClr val="1C1C1C"/>
                                      </a:solidFill>
                                      <a:latin typeface="Cambria Math" panose="02040503050406030204" pitchFamily="18" charset="0"/>
                                      <a:ea typeface="Nunito Sans"/>
                                      <a:cs typeface="Nunito Sans"/>
                                      <a:sym typeface="Nunito Sans"/>
                                    </a:rPr>
                                  </m:ctrlPr>
                                </m:sSupPr>
                                <m:e>
                                  <m:r>
                                    <a:rPr lang="en-GB" sz="1600" b="0" i="1" u="none" strike="noStrike" cap="none" dirty="0" smtClean="0">
                                      <a:solidFill>
                                        <a:srgbClr val="1C1C1C"/>
                                      </a:solidFill>
                                      <a:latin typeface="Cambria Math" panose="02040503050406030204" pitchFamily="18" charset="0"/>
                                      <a:ea typeface="Nunito Sans"/>
                                      <a:cs typeface="Nunito Sans"/>
                                      <a:sym typeface="Nunito Sans"/>
                                    </a:rPr>
                                    <m:t>10</m:t>
                                  </m:r>
                                </m:e>
                                <m:sup>
                                  <m:r>
                                    <a:rPr lang="en-GB" sz="1600" b="0" i="1" u="none" strike="noStrike" cap="none" dirty="0" smtClean="0">
                                      <a:solidFill>
                                        <a:srgbClr val="1C1C1C"/>
                                      </a:solidFill>
                                      <a:latin typeface="Cambria Math" panose="02040503050406030204" pitchFamily="18" charset="0"/>
                                      <a:ea typeface="Nunito Sans"/>
                                      <a:cs typeface="Nunito Sans"/>
                                      <a:sym typeface="Nunito Sans"/>
                                    </a:rPr>
                                    <m:t>6</m:t>
                                  </m:r>
                                </m:sup>
                              </m:sSup>
                            </m:oMath>
                          </a14:m>
                          <a:r>
                            <a:rPr lang="en-US" sz="1600" u="none" strike="noStrike" cap="none" dirty="0">
                              <a:solidFill>
                                <a:srgbClr val="1C1C1C"/>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adjusted power of ten in wrong direction</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1929667522"/>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B3D1BE38-D92C-56EE-ADA7-2A4825FA3946}"/>
                  </a:ext>
                </a:extLst>
              </p:cNvPr>
              <p:cNvGraphicFramePr/>
              <p:nvPr>
                <p:extLst>
                  <p:ext uri="{D42A27DB-BD31-4B8C-83A1-F6EECF244321}">
                    <p14:modId xmlns:p14="http://schemas.microsoft.com/office/powerpoint/2010/main" val="2072146251"/>
                  </p:ext>
                </p:extLst>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13) Giving your answer in standard form,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d>
                                <m:dPr>
                                  <m:ctrlPr>
                                    <a:rPr lang="en-GB" sz="2300" b="0" i="1" smtClean="0">
                                      <a:solidFill>
                                        <a:schemeClr val="dk1"/>
                                      </a:solidFill>
                                      <a:latin typeface="Cambria Math" panose="02040503050406030204" pitchFamily="18" charset="0"/>
                                      <a:cs typeface="Times New Roman"/>
                                      <a:sym typeface="Times New Roman"/>
                                    </a:rPr>
                                  </m:ctrlPr>
                                </m:dPr>
                                <m:e>
                                  <m:r>
                                    <a:rPr lang="en-GB" sz="2300" b="0" i="1" smtClean="0">
                                      <a:solidFill>
                                        <a:schemeClr val="dk1"/>
                                      </a:solidFill>
                                      <a:latin typeface="Cambria Math" panose="02040503050406030204" pitchFamily="18" charset="0"/>
                                      <a:cs typeface="Times New Roman"/>
                                      <a:sym typeface="Times New Roman"/>
                                    </a:rPr>
                                    <m:t>8</m:t>
                                  </m:r>
                                  <m:r>
                                    <a:rPr lang="en-GB" sz="2300" b="0" i="1" smtClean="0">
                                      <a:solidFill>
                                        <a:schemeClr val="dk1"/>
                                      </a:solidFill>
                                      <a:latin typeface="Cambria Math" panose="02040503050406030204" pitchFamily="18" charset="0"/>
                                      <a:cs typeface="Times New Roman"/>
                                      <a:sym typeface="Times New Roman"/>
                                    </a:rPr>
                                    <m:t>×</m:t>
                                  </m:r>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10</m:t>
                                      </m:r>
                                    </m:e>
                                    <m:sup>
                                      <m:r>
                                        <a:rPr lang="en-GB" sz="2300" b="0" i="1" smtClean="0">
                                          <a:solidFill>
                                            <a:schemeClr val="dk1"/>
                                          </a:solidFill>
                                          <a:latin typeface="Cambria Math" panose="02040503050406030204" pitchFamily="18" charset="0"/>
                                          <a:cs typeface="Times New Roman"/>
                                          <a:sym typeface="Times New Roman"/>
                                        </a:rPr>
                                        <m:t>3</m:t>
                                      </m:r>
                                    </m:sup>
                                  </m:sSup>
                                </m:e>
                              </m:d>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5</m:t>
                              </m:r>
                              <m:r>
                                <a:rPr lang="en-GB" sz="2300" b="0" i="1" smtClean="0">
                                  <a:solidFill>
                                    <a:schemeClr val="dk1"/>
                                  </a:solidFill>
                                  <a:latin typeface="Cambria Math" panose="02040503050406030204" pitchFamily="18" charset="0"/>
                                  <a:cs typeface="Times New Roman"/>
                                  <a:sym typeface="Times New Roman"/>
                                </a:rPr>
                                <m:t>×</m:t>
                              </m:r>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10</m:t>
                                  </m:r>
                                </m:e>
                                <m:sup>
                                  <m:r>
                                    <a:rPr lang="en-GB" sz="2300" b="0" i="1" smtClean="0">
                                      <a:solidFill>
                                        <a:schemeClr val="dk1"/>
                                      </a:solidFill>
                                      <a:latin typeface="Cambria Math" panose="02040503050406030204" pitchFamily="18" charset="0"/>
                                      <a:cs typeface="Times New Roman"/>
                                      <a:sym typeface="Times New Roman"/>
                                    </a:rPr>
                                    <m:t>4</m:t>
                                  </m:r>
                                </m:sup>
                              </m:sSup>
                              <m:r>
                                <a:rPr lang="en-GB" sz="2300" b="0" i="1" smtClean="0">
                                  <a:solidFill>
                                    <a:schemeClr val="dk1"/>
                                  </a:solidFill>
                                  <a:latin typeface="Cambria Math" panose="02040503050406030204" pitchFamily="18" charset="0"/>
                                  <a:cs typeface="Times New Roman"/>
                                  <a:sym typeface="Times New Roman"/>
                                </a:rPr>
                                <m:t>) </m:t>
                              </m:r>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B3D1BE38-D92C-56EE-ADA7-2A4825FA3946}"/>
                  </a:ext>
                </a:extLst>
              </p:cNvPr>
              <p:cNvGraphicFramePr/>
              <p:nvPr>
                <p:extLst>
                  <p:ext uri="{D42A27DB-BD31-4B8C-83A1-F6EECF244321}">
                    <p14:modId xmlns:p14="http://schemas.microsoft.com/office/powerpoint/2010/main" val="2072146251"/>
                  </p:ext>
                </p:extLst>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95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24" r="-139" b="-1124"/>
                          </a:stretch>
                        </a:blipFill>
                      </a:tcPr>
                    </a:tc>
                    <a:extLst>
                      <a:ext uri="{0D108BD9-81ED-4DB2-BD59-A6C34878D82A}">
                        <a16:rowId xmlns:a16="http://schemas.microsoft.com/office/drawing/2014/main" val="10000"/>
                      </a:ext>
                    </a:extLst>
                  </a:tr>
                </a:tbl>
              </a:graphicData>
            </a:graphic>
          </p:graphicFrame>
        </mc:Fallback>
      </mc:AlternateContent>
      <p:sp>
        <p:nvSpPr>
          <p:cNvPr id="5" name="Google Shape;104;p20">
            <a:extLst>
              <a:ext uri="{FF2B5EF4-FFF2-40B4-BE49-F238E27FC236}">
                <a16:creationId xmlns:a16="http://schemas.microsoft.com/office/drawing/2014/main" id="{C2BE37E0-3C03-7657-BD91-3CE108792F55}"/>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Standard Form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3477567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2829259181"/>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rgbClr val="00BC89"/>
                                  </a:solidFill>
                                  <a:latin typeface="Cambria Math" panose="02040503050406030204" pitchFamily="18" charset="0"/>
                                  <a:ea typeface="Nunito Sans"/>
                                  <a:cs typeface="Nunito Sans"/>
                                  <a:sym typeface="Nunito Sans"/>
                                </a:rPr>
                                <m:t>2</m:t>
                              </m:r>
                              <m:r>
                                <a:rPr lang="en-US" sz="1600" b="0" i="1" u="none" strike="noStrike" cap="none" dirty="0" smtClean="0">
                                  <a:solidFill>
                                    <a:srgbClr val="00BC89"/>
                                  </a:solidFill>
                                  <a:latin typeface="Cambria Math" panose="02040503050406030204" pitchFamily="18" charset="0"/>
                                  <a:ea typeface="Nunito Sans"/>
                                  <a:cs typeface="Nunito Sans"/>
                                  <a:sym typeface="Nunito Sans"/>
                                </a:rPr>
                                <m:t>.</m:t>
                              </m:r>
                              <m:r>
                                <a:rPr lang="en-US" sz="1600" b="0" i="1" u="none" strike="noStrike" cap="none" dirty="0" smtClean="0">
                                  <a:solidFill>
                                    <a:srgbClr val="00BC89"/>
                                  </a:solidFill>
                                  <a:latin typeface="Cambria Math" panose="02040503050406030204" pitchFamily="18" charset="0"/>
                                  <a:ea typeface="Nunito Sans"/>
                                  <a:cs typeface="Nunito Sans"/>
                                  <a:sym typeface="Nunito Sans"/>
                                </a:rPr>
                                <m:t>3</m:t>
                              </m:r>
                              <m:r>
                                <a:rPr lang="en-US" sz="1600" b="0" i="1" u="none" strike="noStrike" cap="none" dirty="0" smtClean="0">
                                  <a:solidFill>
                                    <a:srgbClr val="00BC89"/>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rgbClr val="00BC89"/>
                                      </a:solidFill>
                                      <a:latin typeface="Cambria Math" panose="02040503050406030204" pitchFamily="18" charset="0"/>
                                      <a:ea typeface="Nunito Sans"/>
                                      <a:cs typeface="Nunito Sans"/>
                                      <a:sym typeface="Nunito Sans"/>
                                    </a:rPr>
                                  </m:ctrlPr>
                                </m:sSupPr>
                                <m:e>
                                  <m:r>
                                    <a:rPr lang="ar-AE" sz="1600" b="0" i="1" u="none" strike="noStrike" cap="none" dirty="0" smtClean="0">
                                      <a:solidFill>
                                        <a:srgbClr val="00BC89"/>
                                      </a:solidFill>
                                      <a:latin typeface="Cambria Math" panose="02040503050406030204" pitchFamily="18" charset="0"/>
                                      <a:ea typeface="Nunito Sans"/>
                                      <a:cs typeface="Nunito Sans"/>
                                      <a:sym typeface="Nunito Sans"/>
                                    </a:rPr>
                                    <m:t>10</m:t>
                                  </m:r>
                                </m:e>
                                <m:sup>
                                  <m:r>
                                    <a:rPr lang="ar-AE" sz="1600" b="0" i="1" u="none" strike="noStrike" cap="none" dirty="0" smtClean="0">
                                      <a:solidFill>
                                        <a:srgbClr val="00BC89"/>
                                      </a:solidFill>
                                      <a:latin typeface="Cambria Math" panose="02040503050406030204" pitchFamily="18" charset="0"/>
                                      <a:ea typeface="Nunito Sans"/>
                                      <a:cs typeface="Nunito Sans"/>
                                      <a:sym typeface="Nunito Sans"/>
                                    </a:rPr>
                                    <m:t>−</m:t>
                                  </m:r>
                                  <m:r>
                                    <a:rPr lang="ar-AE" sz="1600" b="0" i="1" u="none" strike="noStrike" cap="none" dirty="0" smtClean="0">
                                      <a:solidFill>
                                        <a:srgbClr val="00BC89"/>
                                      </a:solidFill>
                                      <a:latin typeface="Cambria Math" panose="02040503050406030204" pitchFamily="18" charset="0"/>
                                      <a:ea typeface="Nunito Sans"/>
                                      <a:cs typeface="Nunito Sans"/>
                                      <a:sym typeface="Nunito Sans"/>
                                    </a:rPr>
                                    <m:t>5</m:t>
                                  </m:r>
                                </m:sup>
                              </m:sSup>
                            </m:oMath>
                          </a14:m>
                          <a:endParaRPr lang="ar-AE"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en-GB"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en-GB" sz="1600" b="0" i="1" u="none" strike="noStrike" cap="none" dirty="0" smtClean="0">
                                      <a:solidFill>
                                        <a:schemeClr val="tx1"/>
                                      </a:solidFill>
                                      <a:latin typeface="Cambria Math" panose="02040503050406030204" pitchFamily="18" charset="0"/>
                                      <a:ea typeface="Nunito Sans"/>
                                      <a:cs typeface="Nunito Sans"/>
                                      <a:sym typeface="Nunito Sans"/>
                                    </a:rPr>
                                    <m:t>11</m:t>
                                  </m:r>
                                </m:sup>
                              </m:sSup>
                            </m:oMath>
                          </a14:m>
                          <a:endParaRPr lang="en-GB"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added powers of ten rather than subtracting</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2</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en-GB"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11</m:t>
                                  </m:r>
                                </m:sup>
                              </m:sSup>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found difference of powers incorrectly</a:t>
                          </a:r>
                          <a:endParaRPr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5</m:t>
                                  </m:r>
                                </m:sup>
                              </m:sSup>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forgot to include the sign on the index number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2829259181"/>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p:sp>
        <p:nvSpPr>
          <p:cNvPr id="5" name="Google Shape;104;p20">
            <a:extLst>
              <a:ext uri="{FF2B5EF4-FFF2-40B4-BE49-F238E27FC236}">
                <a16:creationId xmlns:a16="http://schemas.microsoft.com/office/drawing/2014/main" id="{DE756E2D-4F58-61B4-1790-2B8AA2DC9902}"/>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Standard Form Answers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31A37609-34B3-B781-89DD-E6FEBB35AD34}"/>
                  </a:ext>
                </a:extLst>
              </p:cNvPr>
              <p:cNvGraphicFramePr/>
              <p:nvPr>
                <p:extLst>
                  <p:ext uri="{D42A27DB-BD31-4B8C-83A1-F6EECF244321}">
                    <p14:modId xmlns:p14="http://schemas.microsoft.com/office/powerpoint/2010/main" val="1876175326"/>
                  </p:ext>
                </p:extLst>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14) Giving your answer in standard form,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d>
                                <m:dPr>
                                  <m:ctrlPr>
                                    <a:rPr lang="en-GB" sz="2300" b="0" i="1" smtClean="0">
                                      <a:solidFill>
                                        <a:schemeClr val="dk1"/>
                                      </a:solidFill>
                                      <a:latin typeface="Cambria Math" panose="02040503050406030204" pitchFamily="18" charset="0"/>
                                      <a:cs typeface="Times New Roman"/>
                                      <a:sym typeface="Times New Roman"/>
                                    </a:rPr>
                                  </m:ctrlPr>
                                </m:dPr>
                                <m:e>
                                  <m:r>
                                    <a:rPr lang="en-GB" sz="2300" b="0" i="1" smtClean="0">
                                      <a:solidFill>
                                        <a:schemeClr val="dk1"/>
                                      </a:solidFill>
                                      <a:latin typeface="Cambria Math" panose="02040503050406030204" pitchFamily="18" charset="0"/>
                                      <a:cs typeface="Times New Roman"/>
                                      <a:sym typeface="Times New Roman"/>
                                    </a:rPr>
                                    <m:t>4</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6</m:t>
                                  </m:r>
                                  <m:r>
                                    <a:rPr lang="en-GB" sz="2300" b="0" i="1" smtClean="0">
                                      <a:solidFill>
                                        <a:schemeClr val="dk1"/>
                                      </a:solidFill>
                                      <a:latin typeface="Cambria Math" panose="02040503050406030204" pitchFamily="18" charset="0"/>
                                      <a:cs typeface="Times New Roman"/>
                                      <a:sym typeface="Times New Roman"/>
                                    </a:rPr>
                                    <m:t>×</m:t>
                                  </m:r>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10</m:t>
                                      </m:r>
                                    </m:e>
                                    <m:sup>
                                      <m:r>
                                        <a:rPr lang="en-GB" sz="2300" b="0" i="1" smtClean="0">
                                          <a:solidFill>
                                            <a:schemeClr val="dk1"/>
                                          </a:solidFill>
                                          <a:latin typeface="Cambria Math" panose="02040503050406030204" pitchFamily="18" charset="0"/>
                                          <a:cs typeface="Times New Roman"/>
                                          <a:sym typeface="Times New Roman"/>
                                        </a:rPr>
                                        <m:t>3</m:t>
                                      </m:r>
                                    </m:sup>
                                  </m:sSup>
                                </m:e>
                              </m:d>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2</m:t>
                              </m:r>
                              <m:r>
                                <a:rPr lang="en-GB" sz="2300" b="0" i="1" smtClean="0">
                                  <a:solidFill>
                                    <a:schemeClr val="dk1"/>
                                  </a:solidFill>
                                  <a:latin typeface="Cambria Math" panose="02040503050406030204" pitchFamily="18" charset="0"/>
                                  <a:cs typeface="Times New Roman"/>
                                  <a:sym typeface="Times New Roman"/>
                                </a:rPr>
                                <m:t>×</m:t>
                              </m:r>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10</m:t>
                                  </m:r>
                                </m:e>
                                <m:sup>
                                  <m:r>
                                    <a:rPr lang="en-GB" sz="2300" b="0" i="1" smtClean="0">
                                      <a:solidFill>
                                        <a:schemeClr val="dk1"/>
                                      </a:solidFill>
                                      <a:latin typeface="Cambria Math" panose="02040503050406030204" pitchFamily="18" charset="0"/>
                                      <a:cs typeface="Times New Roman"/>
                                      <a:sym typeface="Times New Roman"/>
                                    </a:rPr>
                                    <m:t>8</m:t>
                                  </m:r>
                                </m:sup>
                              </m:sSup>
                              <m:r>
                                <a:rPr lang="en-GB" sz="2300" b="0" i="1" smtClean="0">
                                  <a:solidFill>
                                    <a:schemeClr val="dk1"/>
                                  </a:solidFill>
                                  <a:latin typeface="Cambria Math" panose="02040503050406030204" pitchFamily="18" charset="0"/>
                                  <a:cs typeface="Times New Roman"/>
                                  <a:sym typeface="Times New Roman"/>
                                </a:rPr>
                                <m:t>) </m:t>
                              </m:r>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31A37609-34B3-B781-89DD-E6FEBB35AD34}"/>
                  </a:ext>
                </a:extLst>
              </p:cNvPr>
              <p:cNvGraphicFramePr/>
              <p:nvPr>
                <p:extLst>
                  <p:ext uri="{D42A27DB-BD31-4B8C-83A1-F6EECF244321}">
                    <p14:modId xmlns:p14="http://schemas.microsoft.com/office/powerpoint/2010/main" val="1876175326"/>
                  </p:ext>
                </p:extLst>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95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24" r="-139" b="-1124"/>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238794693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2421791108"/>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0</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3</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5</m:t>
                                  </m:r>
                                </m:sup>
                              </m:sSup>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did not write in correct standard form</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30000</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wrote answer as an ordinary number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3</m:t>
                              </m:r>
                              <m:r>
                                <a:rPr lang="en-GB" sz="1600" b="0" i="1" u="none" strike="noStrike" cap="none" dirty="0" smtClean="0">
                                  <a:solidFill>
                                    <a:srgbClr val="00BC89"/>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rgbClr val="00BC89"/>
                                      </a:solidFill>
                                      <a:latin typeface="Cambria Math" panose="02040503050406030204" pitchFamily="18" charset="0"/>
                                      <a:ea typeface="Nunito Sans"/>
                                      <a:cs typeface="Nunito Sans"/>
                                      <a:sym typeface="Nunito Sans"/>
                                    </a:rPr>
                                  </m:ctrlPr>
                                </m:sSupPr>
                                <m:e>
                                  <m:r>
                                    <a:rPr lang="ar-AE" sz="1600" b="0" i="1" u="none" strike="noStrike" cap="none" dirty="0" smtClean="0">
                                      <a:solidFill>
                                        <a:srgbClr val="00BC89"/>
                                      </a:solidFill>
                                      <a:latin typeface="Cambria Math" panose="02040503050406030204" pitchFamily="18" charset="0"/>
                                      <a:ea typeface="Nunito Sans"/>
                                      <a:cs typeface="Nunito Sans"/>
                                      <a:sym typeface="Nunito Sans"/>
                                    </a:rPr>
                                    <m:t>10</m:t>
                                  </m:r>
                                </m:e>
                                <m:sup>
                                  <m:r>
                                    <a:rPr lang="ar-AE" sz="1600" b="0" i="1" u="none" strike="noStrike" cap="none" dirty="0" smtClean="0">
                                      <a:solidFill>
                                        <a:srgbClr val="00BC89"/>
                                      </a:solidFill>
                                      <a:latin typeface="Cambria Math" panose="02040503050406030204" pitchFamily="18" charset="0"/>
                                      <a:ea typeface="Nunito Sans"/>
                                      <a:cs typeface="Nunito Sans"/>
                                      <a:sym typeface="Nunito Sans"/>
                                    </a:rPr>
                                    <m:t>4</m:t>
                                  </m:r>
                                </m:sup>
                              </m:sSup>
                            </m:oMath>
                          </a14:m>
                          <a:endParaRPr lang="ar-AE" sz="1600" b="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3</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6</m:t>
                                  </m:r>
                                </m:sup>
                              </m:sSup>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adjusted power of ten in wrong direction</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2421791108"/>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8E0CB4CF-819B-B4B4-BF15-6E7422C04EA4}"/>
                  </a:ext>
                </a:extLst>
              </p:cNvPr>
              <p:cNvGraphicFramePr/>
              <p:nvPr>
                <p:extLst>
                  <p:ext uri="{D42A27DB-BD31-4B8C-83A1-F6EECF244321}">
                    <p14:modId xmlns:p14="http://schemas.microsoft.com/office/powerpoint/2010/main" val="753222738"/>
                  </p:ext>
                </p:extLst>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15) Giving your answer in standard form,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d>
                                <m:dPr>
                                  <m:ctrlPr>
                                    <a:rPr lang="en-GB" sz="2300" b="0" i="1" smtClean="0">
                                      <a:solidFill>
                                        <a:schemeClr val="dk1"/>
                                      </a:solidFill>
                                      <a:latin typeface="Cambria Math" panose="02040503050406030204" pitchFamily="18" charset="0"/>
                                      <a:cs typeface="Times New Roman"/>
                                      <a:sym typeface="Times New Roman"/>
                                    </a:rPr>
                                  </m:ctrlPr>
                                </m:dPr>
                                <m:e>
                                  <m:r>
                                    <a:rPr lang="en-GB" sz="2300" b="0" i="1" smtClean="0">
                                      <a:solidFill>
                                        <a:schemeClr val="dk1"/>
                                      </a:solidFill>
                                      <a:latin typeface="Cambria Math" panose="02040503050406030204" pitchFamily="18" charset="0"/>
                                      <a:cs typeface="Times New Roman"/>
                                      <a:sym typeface="Times New Roman"/>
                                    </a:rPr>
                                    <m:t>1</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5</m:t>
                                  </m:r>
                                  <m:r>
                                    <a:rPr lang="en-GB" sz="2300" b="0" i="1" smtClean="0">
                                      <a:solidFill>
                                        <a:schemeClr val="dk1"/>
                                      </a:solidFill>
                                      <a:latin typeface="Cambria Math" panose="02040503050406030204" pitchFamily="18" charset="0"/>
                                      <a:cs typeface="Times New Roman"/>
                                      <a:sym typeface="Times New Roman"/>
                                    </a:rPr>
                                    <m:t>×</m:t>
                                  </m:r>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10</m:t>
                                      </m:r>
                                    </m:e>
                                    <m:sup>
                                      <m:r>
                                        <a:rPr lang="en-GB" sz="2300" b="0" i="1" smtClean="0">
                                          <a:solidFill>
                                            <a:schemeClr val="dk1"/>
                                          </a:solidFill>
                                          <a:latin typeface="Cambria Math" panose="02040503050406030204" pitchFamily="18" charset="0"/>
                                          <a:cs typeface="Times New Roman"/>
                                          <a:sym typeface="Times New Roman"/>
                                        </a:rPr>
                                        <m:t>2</m:t>
                                      </m:r>
                                    </m:sup>
                                  </m:sSup>
                                </m:e>
                              </m:d>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5</m:t>
                              </m:r>
                              <m:r>
                                <a:rPr lang="en-GB" sz="2300" b="0" i="1" smtClean="0">
                                  <a:solidFill>
                                    <a:schemeClr val="dk1"/>
                                  </a:solidFill>
                                  <a:latin typeface="Cambria Math" panose="02040503050406030204" pitchFamily="18" charset="0"/>
                                  <a:cs typeface="Times New Roman"/>
                                  <a:sym typeface="Times New Roman"/>
                                </a:rPr>
                                <m:t>×</m:t>
                              </m:r>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10</m:t>
                                  </m:r>
                                </m:e>
                                <m:sup>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3</m:t>
                                  </m:r>
                                </m:sup>
                              </m:sSup>
                              <m:r>
                                <a:rPr lang="en-GB" sz="2300" b="0" i="1" smtClean="0">
                                  <a:solidFill>
                                    <a:schemeClr val="dk1"/>
                                  </a:solidFill>
                                  <a:latin typeface="Cambria Math" panose="02040503050406030204" pitchFamily="18" charset="0"/>
                                  <a:cs typeface="Times New Roman"/>
                                  <a:sym typeface="Times New Roman"/>
                                </a:rPr>
                                <m:t>) </m:t>
                              </m:r>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8E0CB4CF-819B-B4B4-BF15-6E7422C04EA4}"/>
                  </a:ext>
                </a:extLst>
              </p:cNvPr>
              <p:cNvGraphicFramePr/>
              <p:nvPr>
                <p:extLst>
                  <p:ext uri="{D42A27DB-BD31-4B8C-83A1-F6EECF244321}">
                    <p14:modId xmlns:p14="http://schemas.microsoft.com/office/powerpoint/2010/main" val="753222738"/>
                  </p:ext>
                </p:extLst>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95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24" r="-139" b="-1124"/>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72C08307-68ED-6195-3A9D-853ED9892FD6}"/>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Standard Form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9156806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Standard Form</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105" name="Google Shape;105;p20"/>
              <p:cNvGraphicFramePr/>
              <p:nvPr/>
            </p:nvGraphicFramePr>
            <p:xfrm>
              <a:off x="108044" y="862525"/>
              <a:ext cx="5881738" cy="1423150"/>
            </p:xfrm>
            <a:graphic>
              <a:graphicData uri="http://schemas.openxmlformats.org/drawingml/2006/table">
                <a:tbl>
                  <a:tblPr firstRow="1" bandRow="1">
                    <a:noFill/>
                    <a:tableStyleId>{F0405E19-DBF8-4350-A6E9-593C9D7815B3}</a:tableStyleId>
                  </a:tblPr>
                  <a:tblGrid>
                    <a:gridCol w="5881738">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 Write as an ordinary number: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dirty="0" smtClean="0">
                                  <a:solidFill>
                                    <a:schemeClr val="dk1"/>
                                  </a:solidFill>
                                  <a:latin typeface="Cambria Math" panose="02040503050406030204" pitchFamily="18" charset="0"/>
                                  <a:cs typeface="Times New Roman"/>
                                  <a:sym typeface="Times New Roman"/>
                                </a:rPr>
                                <m:t>2</m:t>
                              </m:r>
                              <m:r>
                                <a:rPr lang="en-GB" sz="2300" b="0" i="1" dirty="0" smtClean="0">
                                  <a:solidFill>
                                    <a:schemeClr val="dk1"/>
                                  </a:solidFill>
                                  <a:latin typeface="Cambria Math" panose="02040503050406030204" pitchFamily="18" charset="0"/>
                                  <a:cs typeface="Times New Roman"/>
                                  <a:sym typeface="Times New Roman"/>
                                </a:rPr>
                                <m:t>×</m:t>
                              </m:r>
                              <m:sSup>
                                <m:sSupPr>
                                  <m:ctrlPr>
                                    <a:rPr lang="en-GB" sz="2300" b="0" i="1" dirty="0" smtClean="0">
                                      <a:solidFill>
                                        <a:schemeClr val="dk1"/>
                                      </a:solidFill>
                                      <a:latin typeface="Cambria Math" panose="02040503050406030204" pitchFamily="18" charset="0"/>
                                      <a:cs typeface="Times New Roman"/>
                                      <a:sym typeface="Times New Roman"/>
                                    </a:rPr>
                                  </m:ctrlPr>
                                </m:sSupPr>
                                <m:e>
                                  <m:r>
                                    <a:rPr lang="en-GB" sz="2300" b="0" i="1" dirty="0" smtClean="0">
                                      <a:solidFill>
                                        <a:schemeClr val="dk1"/>
                                      </a:solidFill>
                                      <a:latin typeface="Cambria Math" panose="02040503050406030204" pitchFamily="18" charset="0"/>
                                      <a:cs typeface="Times New Roman"/>
                                      <a:sym typeface="Times New Roman"/>
                                    </a:rPr>
                                    <m:t>10</m:t>
                                  </m:r>
                                </m:e>
                                <m:sup>
                                  <m:r>
                                    <a:rPr lang="en-GB" sz="2300" b="0" i="1" dirty="0" smtClean="0">
                                      <a:solidFill>
                                        <a:schemeClr val="dk1"/>
                                      </a:solidFill>
                                      <a:latin typeface="Cambria Math" panose="02040503050406030204" pitchFamily="18" charset="0"/>
                                      <a:cs typeface="Times New Roman"/>
                                      <a:sym typeface="Times New Roman"/>
                                    </a:rPr>
                                    <m:t>4</m:t>
                                  </m:r>
                                </m:sup>
                              </m:sSup>
                            </m:oMath>
                          </a14:m>
                          <a:r>
                            <a:rPr lang="en-US" sz="2300" b="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nvGraphicFramePr>
            <p:xfrm>
              <a:off x="108044" y="862525"/>
              <a:ext cx="5881738" cy="1423150"/>
            </p:xfrm>
            <a:graphic>
              <a:graphicData uri="http://schemas.openxmlformats.org/drawingml/2006/table">
                <a:tbl>
                  <a:tblPr firstRow="1" bandRow="1">
                    <a:noFill/>
                    <a:tableStyleId>{F0405E19-DBF8-4350-A6E9-593C9D7815B3}</a:tableStyleId>
                  </a:tblPr>
                  <a:tblGrid>
                    <a:gridCol w="5881738">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4" t="-855" r="-207"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3380947797"/>
                  </p:ext>
                </p:extLst>
              </p:nvPr>
            </p:nvGraphicFramePr>
            <p:xfrm>
              <a:off x="952500" y="2190750"/>
              <a:ext cx="7239000" cy="19800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160</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 </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000</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80</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72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2000</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20</m:t>
                              </m:r>
                              <m:r>
                                <a:rPr lang="en-US" sz="1600" i="1" u="none" strike="noStrike" cap="none" dirty="0" smtClean="0">
                                  <a:solidFill>
                                    <a:schemeClr val="tx1"/>
                                  </a:solidFill>
                                  <a:latin typeface="Cambria Math" panose="02040503050406030204" pitchFamily="18" charset="0"/>
                                  <a:ea typeface="Nunito Sans"/>
                                  <a:cs typeface="Nunito Sans"/>
                                  <a:sym typeface="Nunito Sans"/>
                                </a:rPr>
                                <m:t> </m:t>
                              </m:r>
                              <m:r>
                                <a:rPr lang="en-US" sz="1600" i="1" u="none" strike="noStrike" cap="none" dirty="0" smtClean="0">
                                  <a:solidFill>
                                    <a:schemeClr val="tx1"/>
                                  </a:solidFill>
                                  <a:latin typeface="Cambria Math" panose="02040503050406030204" pitchFamily="18" charset="0"/>
                                  <a:ea typeface="Nunito Sans"/>
                                  <a:cs typeface="Nunito Sans"/>
                                  <a:sym typeface="Nunito Sans"/>
                                </a:rPr>
                                <m:t>000</m:t>
                              </m:r>
                              <m:r>
                                <a:rPr lang="en-US" sz="1600" i="1" u="none" strike="noStrike" cap="none" dirty="0" smtClean="0">
                                  <a:solidFill>
                                    <a:schemeClr val="tx1"/>
                                  </a:solidFill>
                                  <a:latin typeface="Cambria Math" panose="02040503050406030204" pitchFamily="18" charset="0"/>
                                  <a:ea typeface="Nunito Sans"/>
                                  <a:cs typeface="Nunito Sans"/>
                                  <a:sym typeface="Nunito Sans"/>
                                </a:rPr>
                                <m:t> </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3380947797"/>
                  </p:ext>
                </p:extLst>
              </p:nvPr>
            </p:nvGraphicFramePr>
            <p:xfrm>
              <a:off x="952500" y="2190750"/>
              <a:ext cx="7239000" cy="19800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185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1852"/>
                          </a:stretch>
                        </a:blipFill>
                      </a:tcPr>
                    </a:tc>
                    <a:extLst>
                      <a:ext uri="{0D108BD9-81ED-4DB2-BD59-A6C34878D82A}">
                        <a16:rowId xmlns:a16="http://schemas.microsoft.com/office/drawing/2014/main" val="10000"/>
                      </a:ext>
                    </a:extLst>
                  </a:tr>
                  <a:tr h="9972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99390" r="-100337" b="-61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99390" r="-337" b="-610"/>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305735007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2180178392"/>
                  </p:ext>
                </p:extLst>
              </p:nvPr>
            </p:nvGraphicFramePr>
            <p:xfrm>
              <a:off x="952500" y="2190750"/>
              <a:ext cx="7239000" cy="1970231"/>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74197">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rgbClr val="00BC89"/>
                                  </a:solidFill>
                                  <a:latin typeface="Cambria Math" panose="02040503050406030204" pitchFamily="18" charset="0"/>
                                  <a:ea typeface="Nunito Sans"/>
                                  <a:cs typeface="Nunito Sans"/>
                                  <a:sym typeface="Nunito Sans"/>
                                </a:rPr>
                                <m:t>28</m:t>
                              </m:r>
                              <m:r>
                                <a:rPr lang="en-US" sz="1600" b="0" i="1" u="none" strike="noStrike" cap="none" dirty="0" smtClean="0">
                                  <a:solidFill>
                                    <a:srgbClr val="00BC89"/>
                                  </a:solidFill>
                                  <a:latin typeface="Cambria Math" panose="02040503050406030204" pitchFamily="18" charset="0"/>
                                  <a:ea typeface="Nunito Sans"/>
                                  <a:cs typeface="Nunito Sans"/>
                                  <a:sym typeface="Nunito Sans"/>
                                </a:rPr>
                                <m:t> </m:t>
                              </m:r>
                              <m:r>
                                <a:rPr lang="en-US" sz="1600" b="0" i="1" u="none" strike="noStrike" cap="none" dirty="0" smtClean="0">
                                  <a:solidFill>
                                    <a:srgbClr val="00BC89"/>
                                  </a:solidFill>
                                  <a:latin typeface="Cambria Math" panose="02040503050406030204" pitchFamily="18" charset="0"/>
                                  <a:ea typeface="Nunito Sans"/>
                                  <a:cs typeface="Nunito Sans"/>
                                  <a:sym typeface="Nunito Sans"/>
                                </a:rPr>
                                <m:t>183</m:t>
                              </m:r>
                              <m:r>
                                <a:rPr lang="en-US" sz="1600" b="0" i="1" u="none" strike="noStrike" cap="none" dirty="0" smtClean="0">
                                  <a:solidFill>
                                    <a:srgbClr val="00BC89"/>
                                  </a:solidFill>
                                  <a:latin typeface="Cambria Math" panose="02040503050406030204" pitchFamily="18" charset="0"/>
                                  <a:ea typeface="Nunito Sans"/>
                                  <a:cs typeface="Nunito Sans"/>
                                  <a:sym typeface="Nunito Sans"/>
                                </a:rPr>
                                <m:t> </m:t>
                              </m:r>
                              <m:r>
                                <a:rPr lang="en-US" sz="1600" b="0" i="1" u="none" strike="noStrike" cap="none" dirty="0" smtClean="0">
                                  <a:solidFill>
                                    <a:srgbClr val="00BC89"/>
                                  </a:solidFill>
                                  <a:latin typeface="Cambria Math" panose="02040503050406030204" pitchFamily="18" charset="0"/>
                                  <a:ea typeface="Nunito Sans"/>
                                  <a:cs typeface="Nunito Sans"/>
                                  <a:sym typeface="Nunito Sans"/>
                                </a:rPr>
                                <m:t>000</m:t>
                              </m:r>
                            </m:oMath>
                          </a14:m>
                          <a:r>
                            <a:rPr lang="en-US"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95</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 </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800</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 </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000</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aligned digits beginning with highest place value</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603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2</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8183</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7</m:t>
                                  </m:r>
                                </m:sup>
                              </m:sSup>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wrote answer in standard form</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3</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 </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433</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 </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000</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wrote the decimal expansion of the first term incorrectly</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2180178392"/>
                  </p:ext>
                </p:extLst>
              </p:nvPr>
            </p:nvGraphicFramePr>
            <p:xfrm>
              <a:off x="952500" y="2190750"/>
              <a:ext cx="7239000" cy="1970231"/>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74197">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25" r="-100337" b="-10375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25" r="-337" b="-103750"/>
                          </a:stretch>
                        </a:blipFill>
                      </a:tcPr>
                    </a:tc>
                    <a:extLst>
                      <a:ext uri="{0D108BD9-81ED-4DB2-BD59-A6C34878D82A}">
                        <a16:rowId xmlns:a16="http://schemas.microsoft.com/office/drawing/2014/main" val="10000"/>
                      </a:ext>
                    </a:extLst>
                  </a:tr>
                  <a:tr h="99603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98171" r="-100337" b="-122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98171" r="-337" b="-1220"/>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5271FD19-D91B-C4F8-196B-C8C85E6E2BBC}"/>
                  </a:ext>
                </a:extLst>
              </p:cNvPr>
              <p:cNvGraphicFramePr/>
              <p:nvPr>
                <p:extLst>
                  <p:ext uri="{D42A27DB-BD31-4B8C-83A1-F6EECF244321}">
                    <p14:modId xmlns:p14="http://schemas.microsoft.com/office/powerpoint/2010/main" val="2055890167"/>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16) Giving your answer as an ordinary number,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d>
                                <m:dPr>
                                  <m:ctrlPr>
                                    <a:rPr lang="en-GB" sz="2300" b="0" i="1" smtClean="0">
                                      <a:solidFill>
                                        <a:schemeClr val="dk1"/>
                                      </a:solidFill>
                                      <a:latin typeface="Cambria Math" panose="02040503050406030204" pitchFamily="18" charset="0"/>
                                      <a:cs typeface="Times New Roman"/>
                                      <a:sym typeface="Times New Roman"/>
                                    </a:rPr>
                                  </m:ctrlPr>
                                </m:dPr>
                                <m:e>
                                  <m:r>
                                    <a:rPr lang="en-GB" sz="2300" b="0" i="1" smtClean="0">
                                      <a:solidFill>
                                        <a:schemeClr val="dk1"/>
                                      </a:solidFill>
                                      <a:latin typeface="Cambria Math" panose="02040503050406030204" pitchFamily="18" charset="0"/>
                                      <a:cs typeface="Times New Roman"/>
                                      <a:sym typeface="Times New Roman"/>
                                    </a:rPr>
                                    <m:t>2</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75</m:t>
                                  </m:r>
                                  <m:r>
                                    <a:rPr lang="en-GB" sz="2300" b="0" i="1" smtClean="0">
                                      <a:solidFill>
                                        <a:schemeClr val="dk1"/>
                                      </a:solidFill>
                                      <a:latin typeface="Cambria Math" panose="02040503050406030204" pitchFamily="18" charset="0"/>
                                      <a:cs typeface="Times New Roman"/>
                                      <a:sym typeface="Times New Roman"/>
                                    </a:rPr>
                                    <m:t>×</m:t>
                                  </m:r>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10</m:t>
                                      </m:r>
                                    </m:e>
                                    <m:sup>
                                      <m:r>
                                        <a:rPr lang="en-GB" sz="2300" b="0" i="1" smtClean="0">
                                          <a:solidFill>
                                            <a:schemeClr val="dk1"/>
                                          </a:solidFill>
                                          <a:latin typeface="Cambria Math" panose="02040503050406030204" pitchFamily="18" charset="0"/>
                                          <a:cs typeface="Times New Roman"/>
                                          <a:sym typeface="Times New Roman"/>
                                        </a:rPr>
                                        <m:t>7</m:t>
                                      </m:r>
                                    </m:sup>
                                  </m:sSup>
                                </m:e>
                              </m:d>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6</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83</m:t>
                              </m:r>
                              <m:r>
                                <a:rPr lang="en-GB" sz="2300" b="0" i="1" smtClean="0">
                                  <a:solidFill>
                                    <a:schemeClr val="dk1"/>
                                  </a:solidFill>
                                  <a:latin typeface="Cambria Math" panose="02040503050406030204" pitchFamily="18" charset="0"/>
                                  <a:cs typeface="Times New Roman"/>
                                  <a:sym typeface="Times New Roman"/>
                                </a:rPr>
                                <m:t>×</m:t>
                              </m:r>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10</m:t>
                                  </m:r>
                                </m:e>
                                <m:sup>
                                  <m:r>
                                    <a:rPr lang="en-GB" sz="2300" b="0" i="1" smtClean="0">
                                      <a:solidFill>
                                        <a:schemeClr val="dk1"/>
                                      </a:solidFill>
                                      <a:latin typeface="Cambria Math" panose="02040503050406030204" pitchFamily="18" charset="0"/>
                                      <a:cs typeface="Times New Roman"/>
                                      <a:sym typeface="Times New Roman"/>
                                    </a:rPr>
                                    <m:t>5</m:t>
                                  </m:r>
                                </m:sup>
                              </m:sSup>
                              <m:r>
                                <a:rPr lang="en-GB" sz="2300" b="0" i="1" smtClean="0">
                                  <a:solidFill>
                                    <a:schemeClr val="dk1"/>
                                  </a:solidFill>
                                  <a:latin typeface="Cambria Math" panose="02040503050406030204" pitchFamily="18" charset="0"/>
                                  <a:cs typeface="Times New Roman"/>
                                  <a:sym typeface="Times New Roman"/>
                                </a:rPr>
                                <m:t>)</m:t>
                              </m:r>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5271FD19-D91B-C4F8-196B-C8C85E6E2BBC}"/>
                  </a:ext>
                </a:extLst>
              </p:cNvPr>
              <p:cNvGraphicFramePr/>
              <p:nvPr>
                <p:extLst>
                  <p:ext uri="{D42A27DB-BD31-4B8C-83A1-F6EECF244321}">
                    <p14:modId xmlns:p14="http://schemas.microsoft.com/office/powerpoint/2010/main" val="2055890167"/>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B9309686-AF94-B420-196E-997F5B03DD2D}"/>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Standard Form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6356474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2979422731"/>
                  </p:ext>
                </p:extLst>
              </p:nvPr>
            </p:nvGraphicFramePr>
            <p:xfrm>
              <a:off x="952500" y="2190750"/>
              <a:ext cx="7239000" cy="2175087"/>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73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5</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407</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6</m:t>
                                  </m:r>
                                </m:sup>
                              </m:sSup>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gave answer in standard form</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1</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 </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681</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 </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000</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aligned numbers incorrectly before subtracting</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218">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5</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40</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 </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700</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wrote first erm as a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6</m:t>
                              </m:r>
                            </m:oMath>
                          </a14:m>
                          <a:r>
                            <a:rPr lang="en-GB" sz="1400" u="none" strike="noStrike" cap="none" dirty="0">
                              <a:solidFill>
                                <a:schemeClr val="dk1"/>
                              </a:solidFill>
                              <a:latin typeface="Nunito Sans"/>
                              <a:ea typeface="Nunito Sans"/>
                              <a:cs typeface="Nunito Sans"/>
                              <a:sym typeface="Nunito Sans"/>
                            </a:rPr>
                            <a:t> – digit number and second term as a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5</m:t>
                              </m:r>
                            </m:oMath>
                          </a14:m>
                          <a:r>
                            <a:rPr lang="en-GB" sz="1400" u="none" strike="noStrike" cap="none" dirty="0">
                              <a:solidFill>
                                <a:schemeClr val="dk1"/>
                              </a:solidFill>
                              <a:latin typeface="Nunito Sans"/>
                              <a:ea typeface="Nunito Sans"/>
                              <a:cs typeface="Nunito Sans"/>
                              <a:sym typeface="Nunito Sans"/>
                            </a:rPr>
                            <a:t> – digit number</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rgbClr val="00BC89"/>
                                  </a:solidFill>
                                  <a:latin typeface="Cambria Math" panose="02040503050406030204" pitchFamily="18" charset="0"/>
                                  <a:ea typeface="Nunito Sans"/>
                                  <a:cs typeface="Nunito Sans"/>
                                  <a:sym typeface="Nunito Sans"/>
                                </a:rPr>
                                <m:t>5</m:t>
                              </m:r>
                              <m:r>
                                <a:rPr lang="en-US" sz="1600" b="0" i="1" u="none" strike="noStrike" cap="none" dirty="0" smtClean="0">
                                  <a:solidFill>
                                    <a:srgbClr val="00BC89"/>
                                  </a:solidFill>
                                  <a:latin typeface="Cambria Math" panose="02040503050406030204" pitchFamily="18" charset="0"/>
                                  <a:ea typeface="Nunito Sans"/>
                                  <a:cs typeface="Nunito Sans"/>
                                  <a:sym typeface="Nunito Sans"/>
                                </a:rPr>
                                <m:t> </m:t>
                              </m:r>
                              <m:r>
                                <a:rPr lang="en-US" sz="1600" b="0" i="1" u="none" strike="noStrike" cap="none" dirty="0" smtClean="0">
                                  <a:solidFill>
                                    <a:srgbClr val="00BC89"/>
                                  </a:solidFill>
                                  <a:latin typeface="Cambria Math" panose="02040503050406030204" pitchFamily="18" charset="0"/>
                                  <a:ea typeface="Nunito Sans"/>
                                  <a:cs typeface="Nunito Sans"/>
                                  <a:sym typeface="Nunito Sans"/>
                                </a:rPr>
                                <m:t>407</m:t>
                              </m:r>
                              <m:r>
                                <a:rPr lang="en-US" sz="1600" b="0" i="1" u="none" strike="noStrike" cap="none" dirty="0" smtClean="0">
                                  <a:solidFill>
                                    <a:srgbClr val="00BC89"/>
                                  </a:solidFill>
                                  <a:latin typeface="Cambria Math" panose="02040503050406030204" pitchFamily="18" charset="0"/>
                                  <a:ea typeface="Nunito Sans"/>
                                  <a:cs typeface="Nunito Sans"/>
                                  <a:sym typeface="Nunito Sans"/>
                                </a:rPr>
                                <m:t> </m:t>
                              </m:r>
                              <m:r>
                                <a:rPr lang="en-US" sz="1600" b="0" i="1" u="none" strike="noStrike" cap="none" dirty="0" smtClean="0">
                                  <a:solidFill>
                                    <a:srgbClr val="00BC89"/>
                                  </a:solidFill>
                                  <a:latin typeface="Cambria Math" panose="02040503050406030204" pitchFamily="18" charset="0"/>
                                  <a:ea typeface="Nunito Sans"/>
                                  <a:cs typeface="Nunito Sans"/>
                                  <a:sym typeface="Nunito Sans"/>
                                </a:rPr>
                                <m:t>000</m:t>
                              </m:r>
                            </m:oMath>
                          </a14:m>
                          <a:r>
                            <a:rPr lang="en-US"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2979422731"/>
                  </p:ext>
                </p:extLst>
              </p:nvPr>
            </p:nvGraphicFramePr>
            <p:xfrm>
              <a:off x="952500" y="2190750"/>
              <a:ext cx="7239000" cy="2175087"/>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73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2222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22222"/>
                          </a:stretch>
                        </a:blipFill>
                      </a:tcPr>
                    </a:tc>
                    <a:extLst>
                      <a:ext uri="{0D108BD9-81ED-4DB2-BD59-A6C34878D82A}">
                        <a16:rowId xmlns:a16="http://schemas.microsoft.com/office/drawing/2014/main" val="10000"/>
                      </a:ext>
                    </a:extLst>
                  </a:tr>
                  <a:tr h="1191357">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83163" r="-100337" b="-102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83163" r="-337" b="-1020"/>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B98CAA20-52A9-A52C-26C8-67C103848B52}"/>
                  </a:ext>
                </a:extLst>
              </p:cNvPr>
              <p:cNvGraphicFramePr/>
              <p:nvPr>
                <p:extLst>
                  <p:ext uri="{D42A27DB-BD31-4B8C-83A1-F6EECF244321}">
                    <p14:modId xmlns:p14="http://schemas.microsoft.com/office/powerpoint/2010/main" val="3814063448"/>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17) Giving your answer as an ordinary number,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d>
                                <m:dPr>
                                  <m:ctrlPr>
                                    <a:rPr lang="en-GB" sz="2300" b="0" i="1" smtClean="0">
                                      <a:solidFill>
                                        <a:schemeClr val="dk1"/>
                                      </a:solidFill>
                                      <a:latin typeface="Cambria Math" panose="02040503050406030204" pitchFamily="18" charset="0"/>
                                      <a:cs typeface="Times New Roman"/>
                                      <a:sym typeface="Times New Roman"/>
                                    </a:rPr>
                                  </m:ctrlPr>
                                </m:dPr>
                                <m:e>
                                  <m:r>
                                    <a:rPr lang="en-GB" sz="2300" b="0" i="1" smtClean="0">
                                      <a:solidFill>
                                        <a:schemeClr val="dk1"/>
                                      </a:solidFill>
                                      <a:latin typeface="Cambria Math" panose="02040503050406030204" pitchFamily="18" charset="0"/>
                                      <a:cs typeface="Times New Roman"/>
                                      <a:sym typeface="Times New Roman"/>
                                    </a:rPr>
                                    <m:t>5</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821</m:t>
                                  </m:r>
                                  <m:r>
                                    <a:rPr lang="en-GB" sz="2300" b="0" i="1" smtClean="0">
                                      <a:solidFill>
                                        <a:schemeClr val="dk1"/>
                                      </a:solidFill>
                                      <a:latin typeface="Cambria Math" panose="02040503050406030204" pitchFamily="18" charset="0"/>
                                      <a:cs typeface="Times New Roman"/>
                                      <a:sym typeface="Times New Roman"/>
                                    </a:rPr>
                                    <m:t>×</m:t>
                                  </m:r>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10</m:t>
                                      </m:r>
                                    </m:e>
                                    <m:sup>
                                      <m:r>
                                        <a:rPr lang="en-GB" sz="2300" b="0" i="1" smtClean="0">
                                          <a:solidFill>
                                            <a:schemeClr val="dk1"/>
                                          </a:solidFill>
                                          <a:latin typeface="Cambria Math" panose="02040503050406030204" pitchFamily="18" charset="0"/>
                                          <a:cs typeface="Times New Roman"/>
                                          <a:sym typeface="Times New Roman"/>
                                        </a:rPr>
                                        <m:t>6</m:t>
                                      </m:r>
                                    </m:sup>
                                  </m:sSup>
                                </m:e>
                              </m:d>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4</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14</m:t>
                              </m:r>
                              <m:r>
                                <a:rPr lang="en-GB" sz="2300" b="0" i="1" smtClean="0">
                                  <a:solidFill>
                                    <a:schemeClr val="dk1"/>
                                  </a:solidFill>
                                  <a:latin typeface="Cambria Math" panose="02040503050406030204" pitchFamily="18" charset="0"/>
                                  <a:cs typeface="Times New Roman"/>
                                  <a:sym typeface="Times New Roman"/>
                                </a:rPr>
                                <m:t>×</m:t>
                              </m:r>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10</m:t>
                                  </m:r>
                                </m:e>
                                <m:sup>
                                  <m:r>
                                    <a:rPr lang="en-GB" sz="2300" b="0" i="1" smtClean="0">
                                      <a:solidFill>
                                        <a:schemeClr val="dk1"/>
                                      </a:solidFill>
                                      <a:latin typeface="Cambria Math" panose="02040503050406030204" pitchFamily="18" charset="0"/>
                                      <a:cs typeface="Times New Roman"/>
                                      <a:sym typeface="Times New Roman"/>
                                    </a:rPr>
                                    <m:t>5</m:t>
                                  </m:r>
                                </m:sup>
                              </m:sSup>
                              <m:r>
                                <a:rPr lang="en-GB" sz="2300" b="0" i="1" smtClean="0">
                                  <a:solidFill>
                                    <a:schemeClr val="dk1"/>
                                  </a:solidFill>
                                  <a:latin typeface="Cambria Math" panose="02040503050406030204" pitchFamily="18" charset="0"/>
                                  <a:cs typeface="Times New Roman"/>
                                  <a:sym typeface="Times New Roman"/>
                                </a:rPr>
                                <m:t>)</m:t>
                              </m:r>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B98CAA20-52A9-A52C-26C8-67C103848B52}"/>
                  </a:ext>
                </a:extLst>
              </p:cNvPr>
              <p:cNvGraphicFramePr/>
              <p:nvPr>
                <p:extLst>
                  <p:ext uri="{D42A27DB-BD31-4B8C-83A1-F6EECF244321}">
                    <p14:modId xmlns:p14="http://schemas.microsoft.com/office/powerpoint/2010/main" val="3814063448"/>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9CDF8586-4CD8-08AC-5F82-788EE70E53EB}"/>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Standard Form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71551424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3509562342"/>
                  </p:ext>
                </p:extLst>
              </p:nvPr>
            </p:nvGraphicFramePr>
            <p:xfrm>
              <a:off x="952500" y="2190750"/>
              <a:ext cx="7239000" cy="2172697"/>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9</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67</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sSup>
                                <m:sSupPr>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sSupPr>
                                <m:e>
                                  <m:r>
                                    <a:rPr lang="en-GB" sz="1600" b="0" i="1" u="none" strike="noStrike" cap="none" dirty="0" smtClean="0">
                                      <a:solidFill>
                                        <a:schemeClr val="dk1"/>
                                      </a:solidFill>
                                      <a:latin typeface="Cambria Math" panose="02040503050406030204" pitchFamily="18" charset="0"/>
                                      <a:ea typeface="Nunito Sans"/>
                                      <a:cs typeface="Nunito Sans"/>
                                      <a:sym typeface="Nunito Sans"/>
                                    </a:rPr>
                                    <m:t>10</m:t>
                                  </m:r>
                                </m:e>
                                <m:sup>
                                  <m:r>
                                    <a:rPr lang="en-GB" sz="1600" b="0" i="1" u="none" strike="noStrike" cap="none" dirty="0" smtClean="0">
                                      <a:solidFill>
                                        <a:schemeClr val="dk1"/>
                                      </a:solidFill>
                                      <a:latin typeface="Cambria Math" panose="02040503050406030204" pitchFamily="18" charset="0"/>
                                      <a:ea typeface="Nunito Sans"/>
                                      <a:cs typeface="Nunito Sans"/>
                                      <a:sym typeface="Nunito Sans"/>
                                    </a:rPr>
                                    <m:t>3</m:t>
                                  </m:r>
                                </m:sup>
                              </m:sSup>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converted to ordinary numbers using positive indices, added, then converted to standard form</a:t>
                          </a:r>
                          <a:endParaRPr sz="1400" i="1"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0</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08194</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forgot to convert to standard form</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8</m:t>
                              </m:r>
                              <m:r>
                                <a:rPr lang="en-GB" sz="1600" b="0" i="1" u="none" strike="noStrike" cap="none" dirty="0" smtClean="0">
                                  <a:solidFill>
                                    <a:srgbClr val="00BC89"/>
                                  </a:solidFill>
                                  <a:latin typeface="Cambria Math" panose="02040503050406030204" pitchFamily="18" charset="0"/>
                                  <a:ea typeface="Nunito Sans"/>
                                  <a:cs typeface="Nunito Sans"/>
                                  <a:sym typeface="Nunito Sans"/>
                                </a:rPr>
                                <m:t>.</m:t>
                              </m:r>
                              <m:r>
                                <a:rPr lang="en-GB" sz="1600" b="0" i="1" u="none" strike="noStrike" cap="none" dirty="0" smtClean="0">
                                  <a:solidFill>
                                    <a:srgbClr val="00BC89"/>
                                  </a:solidFill>
                                  <a:latin typeface="Cambria Math" panose="02040503050406030204" pitchFamily="18" charset="0"/>
                                  <a:ea typeface="Nunito Sans"/>
                                  <a:cs typeface="Nunito Sans"/>
                                  <a:sym typeface="Nunito Sans"/>
                                </a:rPr>
                                <m:t>194</m:t>
                              </m:r>
                              <m:r>
                                <a:rPr lang="en-GB" sz="1600" b="0" i="1" u="none" strike="noStrike" cap="none" dirty="0" smtClean="0">
                                  <a:solidFill>
                                    <a:srgbClr val="00BC89"/>
                                  </a:solidFill>
                                  <a:latin typeface="Cambria Math" panose="02040503050406030204" pitchFamily="18" charset="0"/>
                                  <a:ea typeface="Nunito Sans"/>
                                  <a:cs typeface="Nunito Sans"/>
                                  <a:sym typeface="Nunito Sans"/>
                                </a:rPr>
                                <m:t>×</m:t>
                              </m:r>
                              <m:sSup>
                                <m:sSupPr>
                                  <m:ctrlPr>
                                    <a:rPr lang="en-GB" sz="1600" b="0" i="1" u="none" strike="noStrike" cap="none" dirty="0" smtClean="0">
                                      <a:solidFill>
                                        <a:srgbClr val="00BC89"/>
                                      </a:solidFill>
                                      <a:latin typeface="Cambria Math" panose="02040503050406030204" pitchFamily="18" charset="0"/>
                                      <a:ea typeface="Nunito Sans"/>
                                      <a:cs typeface="Nunito Sans"/>
                                      <a:sym typeface="Nunito Sans"/>
                                    </a:rPr>
                                  </m:ctrlPr>
                                </m:sSupPr>
                                <m:e>
                                  <m:r>
                                    <a:rPr lang="en-GB" sz="1600" b="0" i="1" u="none" strike="noStrike" cap="none" dirty="0" smtClean="0">
                                      <a:solidFill>
                                        <a:srgbClr val="00BC89"/>
                                      </a:solidFill>
                                      <a:latin typeface="Cambria Math" panose="02040503050406030204" pitchFamily="18" charset="0"/>
                                      <a:ea typeface="Nunito Sans"/>
                                      <a:cs typeface="Nunito Sans"/>
                                      <a:sym typeface="Nunito Sans"/>
                                    </a:rPr>
                                    <m:t>10</m:t>
                                  </m:r>
                                </m:e>
                                <m:sup>
                                  <m:r>
                                    <a:rPr lang="en-GB" sz="1600" b="0" i="1" u="none" strike="noStrike" cap="none" dirty="0" smtClean="0">
                                      <a:solidFill>
                                        <a:srgbClr val="00BC89"/>
                                      </a:solidFill>
                                      <a:latin typeface="Cambria Math" panose="02040503050406030204" pitchFamily="18" charset="0"/>
                                      <a:ea typeface="Nunito Sans"/>
                                      <a:cs typeface="Nunito Sans"/>
                                      <a:sym typeface="Nunito Sans"/>
                                    </a:rPr>
                                    <m:t>−</m:t>
                                  </m:r>
                                  <m:r>
                                    <a:rPr lang="en-GB" sz="1600" b="0" i="1" u="none" strike="noStrike" cap="none" dirty="0" smtClean="0">
                                      <a:solidFill>
                                        <a:srgbClr val="00BC89"/>
                                      </a:solidFill>
                                      <a:latin typeface="Cambria Math" panose="02040503050406030204" pitchFamily="18" charset="0"/>
                                      <a:ea typeface="Nunito Sans"/>
                                      <a:cs typeface="Nunito Sans"/>
                                      <a:sym typeface="Nunito Sans"/>
                                    </a:rPr>
                                    <m:t>2</m:t>
                                  </m:r>
                                </m:sup>
                              </m:sSup>
                            </m:oMath>
                          </a14:m>
                          <a:r>
                            <a:rPr lang="en-GB"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8</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194</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sSup>
                                <m:sSupPr>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sSupPr>
                                <m:e>
                                  <m:r>
                                    <a:rPr lang="en-GB" sz="1600" b="0" i="1" u="none" strike="noStrike" cap="none" dirty="0" smtClean="0">
                                      <a:solidFill>
                                        <a:schemeClr val="dk1"/>
                                      </a:solidFill>
                                      <a:latin typeface="Cambria Math" panose="02040503050406030204" pitchFamily="18" charset="0"/>
                                      <a:ea typeface="Nunito Sans"/>
                                      <a:cs typeface="Nunito Sans"/>
                                      <a:sym typeface="Nunito Sans"/>
                                    </a:rPr>
                                    <m:t>10</m:t>
                                  </m:r>
                                </m:e>
                                <m:sup>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3</m:t>
                                  </m:r>
                                </m:sup>
                              </m:sSup>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added second terms with outside terms</a:t>
                          </a:r>
                          <a:endParaRPr lang="en-US"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3509562342"/>
                  </p:ext>
                </p:extLst>
              </p:nvPr>
            </p:nvGraphicFramePr>
            <p:xfrm>
              <a:off x="952500" y="2190750"/>
              <a:ext cx="7239000" cy="2172697"/>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1189897">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510" r="-100337" b="-8316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510" r="-337" b="-83163"/>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22360"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22360" r="-337" b="-124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0E08C5B9-8E7F-6858-4978-77379FA941C2}"/>
                  </a:ext>
                </a:extLst>
              </p:cNvPr>
              <p:cNvGraphicFramePr/>
              <p:nvPr>
                <p:extLst>
                  <p:ext uri="{D42A27DB-BD31-4B8C-83A1-F6EECF244321}">
                    <p14:modId xmlns:p14="http://schemas.microsoft.com/office/powerpoint/2010/main" val="2263484884"/>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18) Giving your answer in standard form,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d>
                                <m:dPr>
                                  <m:ctrlPr>
                                    <a:rPr lang="en-GB" sz="2300" b="0" i="1" dirty="0" smtClean="0">
                                      <a:solidFill>
                                        <a:schemeClr val="dk1"/>
                                      </a:solidFill>
                                      <a:latin typeface="Cambria Math" panose="02040503050406030204" pitchFamily="18" charset="0"/>
                                      <a:cs typeface="Times New Roman"/>
                                      <a:sym typeface="Times New Roman"/>
                                    </a:rPr>
                                  </m:ctrlPr>
                                </m:dPr>
                                <m:e>
                                  <m:r>
                                    <a:rPr lang="en-GB" sz="2300" b="0" i="1" dirty="0" smtClean="0">
                                      <a:solidFill>
                                        <a:schemeClr val="dk1"/>
                                      </a:solidFill>
                                      <a:latin typeface="Cambria Math" panose="02040503050406030204" pitchFamily="18" charset="0"/>
                                      <a:cs typeface="Times New Roman"/>
                                      <a:sym typeface="Times New Roman"/>
                                    </a:rPr>
                                    <m:t>7</m:t>
                                  </m:r>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3</m:t>
                                  </m:r>
                                  <m:r>
                                    <a:rPr lang="en-GB" sz="2300" b="0" i="1" dirty="0" smtClean="0">
                                      <a:solidFill>
                                        <a:schemeClr val="dk1"/>
                                      </a:solidFill>
                                      <a:latin typeface="Cambria Math" panose="02040503050406030204" pitchFamily="18" charset="0"/>
                                      <a:cs typeface="Times New Roman"/>
                                      <a:sym typeface="Times New Roman"/>
                                    </a:rPr>
                                    <m:t>×</m:t>
                                  </m:r>
                                  <m:sSup>
                                    <m:sSupPr>
                                      <m:ctrlPr>
                                        <a:rPr lang="en-GB" sz="2300" b="0" i="1" dirty="0" smtClean="0">
                                          <a:solidFill>
                                            <a:schemeClr val="dk1"/>
                                          </a:solidFill>
                                          <a:latin typeface="Cambria Math" panose="02040503050406030204" pitchFamily="18" charset="0"/>
                                          <a:cs typeface="Times New Roman"/>
                                          <a:sym typeface="Times New Roman"/>
                                        </a:rPr>
                                      </m:ctrlPr>
                                    </m:sSupPr>
                                    <m:e>
                                      <m:r>
                                        <a:rPr lang="en-GB" sz="2300" b="0" i="1" dirty="0" smtClean="0">
                                          <a:solidFill>
                                            <a:schemeClr val="dk1"/>
                                          </a:solidFill>
                                          <a:latin typeface="Cambria Math" panose="02040503050406030204" pitchFamily="18" charset="0"/>
                                          <a:cs typeface="Times New Roman"/>
                                          <a:sym typeface="Times New Roman"/>
                                        </a:rPr>
                                        <m:t>10</m:t>
                                      </m:r>
                                    </m:e>
                                    <m:sup>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2</m:t>
                                      </m:r>
                                    </m:sup>
                                  </m:sSup>
                                </m:e>
                              </m:d>
                              <m:r>
                                <a:rPr lang="en-GB" sz="2300" b="0" i="1" dirty="0" smtClean="0">
                                  <a:solidFill>
                                    <a:schemeClr val="dk1"/>
                                  </a:solidFill>
                                  <a:latin typeface="Cambria Math" panose="02040503050406030204" pitchFamily="18" charset="0"/>
                                  <a:cs typeface="Times New Roman"/>
                                  <a:sym typeface="Times New Roman"/>
                                </a:rPr>
                                <m:t>+</m:t>
                              </m:r>
                              <m:d>
                                <m:dPr>
                                  <m:ctrlPr>
                                    <a:rPr lang="en-GB" sz="2300" b="0" i="1" dirty="0" smtClean="0">
                                      <a:solidFill>
                                        <a:schemeClr val="dk1"/>
                                      </a:solidFill>
                                      <a:latin typeface="Cambria Math" panose="02040503050406030204" pitchFamily="18" charset="0"/>
                                      <a:cs typeface="Times New Roman"/>
                                      <a:sym typeface="Times New Roman"/>
                                    </a:rPr>
                                  </m:ctrlPr>
                                </m:dPr>
                                <m:e>
                                  <m:r>
                                    <a:rPr lang="en-GB" sz="2300" b="0" i="1" dirty="0" smtClean="0">
                                      <a:solidFill>
                                        <a:schemeClr val="dk1"/>
                                      </a:solidFill>
                                      <a:latin typeface="Cambria Math" panose="02040503050406030204" pitchFamily="18" charset="0"/>
                                      <a:cs typeface="Times New Roman"/>
                                      <a:sym typeface="Times New Roman"/>
                                    </a:rPr>
                                    <m:t>8</m:t>
                                  </m:r>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94</m:t>
                                  </m:r>
                                  <m:r>
                                    <a:rPr lang="en-GB" sz="2300" b="0" i="1" dirty="0" smtClean="0">
                                      <a:solidFill>
                                        <a:schemeClr val="dk1"/>
                                      </a:solidFill>
                                      <a:latin typeface="Cambria Math" panose="02040503050406030204" pitchFamily="18" charset="0"/>
                                      <a:cs typeface="Times New Roman"/>
                                      <a:sym typeface="Times New Roman"/>
                                    </a:rPr>
                                    <m:t>×</m:t>
                                  </m:r>
                                  <m:sSup>
                                    <m:sSupPr>
                                      <m:ctrlPr>
                                        <a:rPr lang="en-GB" sz="2300" b="0" i="1" dirty="0" smtClean="0">
                                          <a:solidFill>
                                            <a:schemeClr val="dk1"/>
                                          </a:solidFill>
                                          <a:latin typeface="Cambria Math" panose="02040503050406030204" pitchFamily="18" charset="0"/>
                                          <a:cs typeface="Times New Roman"/>
                                          <a:sym typeface="Times New Roman"/>
                                        </a:rPr>
                                      </m:ctrlPr>
                                    </m:sSupPr>
                                    <m:e>
                                      <m:r>
                                        <a:rPr lang="en-GB" sz="2300" b="0" i="1" dirty="0" smtClean="0">
                                          <a:solidFill>
                                            <a:schemeClr val="dk1"/>
                                          </a:solidFill>
                                          <a:latin typeface="Cambria Math" panose="02040503050406030204" pitchFamily="18" charset="0"/>
                                          <a:cs typeface="Times New Roman"/>
                                          <a:sym typeface="Times New Roman"/>
                                        </a:rPr>
                                        <m:t>10</m:t>
                                      </m:r>
                                    </m:e>
                                    <m:sup>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3</m:t>
                                      </m:r>
                                    </m:sup>
                                  </m:sSup>
                                </m:e>
                              </m:d>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0E08C5B9-8E7F-6858-4978-77379FA941C2}"/>
                  </a:ext>
                </a:extLst>
              </p:cNvPr>
              <p:cNvGraphicFramePr/>
              <p:nvPr>
                <p:extLst>
                  <p:ext uri="{D42A27DB-BD31-4B8C-83A1-F6EECF244321}">
                    <p14:modId xmlns:p14="http://schemas.microsoft.com/office/powerpoint/2010/main" val="2263484884"/>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8DA8880E-65FC-3D1E-471D-F855545DB378}"/>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Standard Form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91444537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4" name="Google Shape;104;p20">
            <a:extLst>
              <a:ext uri="{FF2B5EF4-FFF2-40B4-BE49-F238E27FC236}">
                <a16:creationId xmlns:a16="http://schemas.microsoft.com/office/drawing/2014/main" id="{500422CC-04AD-9F63-D2C5-D4D1B5365D71}"/>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Standard Form Answers</a:t>
            </a:r>
            <a:endParaRPr b="1"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105;p20">
                <a:extLst>
                  <a:ext uri="{FF2B5EF4-FFF2-40B4-BE49-F238E27FC236}">
                    <a16:creationId xmlns:a16="http://schemas.microsoft.com/office/drawing/2014/main" id="{093E4911-E998-29EE-A3E0-5725BACA21DF}"/>
                  </a:ext>
                </a:extLst>
              </p:cNvPr>
              <p:cNvGraphicFramePr/>
              <p:nvPr>
                <p:extLst>
                  <p:ext uri="{D42A27DB-BD31-4B8C-83A1-F6EECF244321}">
                    <p14:modId xmlns:p14="http://schemas.microsoft.com/office/powerpoint/2010/main" val="889239906"/>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19) Giving your answer in standard form,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d>
                                <m:dPr>
                                  <m:ctrlPr>
                                    <a:rPr lang="en-GB" sz="2300" b="0" i="1" dirty="0" smtClean="0">
                                      <a:solidFill>
                                        <a:schemeClr val="dk1"/>
                                      </a:solidFill>
                                      <a:latin typeface="Cambria Math" panose="02040503050406030204" pitchFamily="18" charset="0"/>
                                      <a:cs typeface="Times New Roman"/>
                                      <a:sym typeface="Times New Roman"/>
                                    </a:rPr>
                                  </m:ctrlPr>
                                </m:dPr>
                                <m:e>
                                  <m:r>
                                    <a:rPr lang="en-GB" sz="2300" b="0" i="1" dirty="0" smtClean="0">
                                      <a:solidFill>
                                        <a:schemeClr val="dk1"/>
                                      </a:solidFill>
                                      <a:latin typeface="Cambria Math" panose="02040503050406030204" pitchFamily="18" charset="0"/>
                                      <a:cs typeface="Times New Roman"/>
                                      <a:sym typeface="Times New Roman"/>
                                    </a:rPr>
                                    <m:t>3</m:t>
                                  </m:r>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2</m:t>
                                  </m:r>
                                  <m:r>
                                    <a:rPr lang="en-GB" sz="2300" b="0" i="1" dirty="0" smtClean="0">
                                      <a:solidFill>
                                        <a:schemeClr val="dk1"/>
                                      </a:solidFill>
                                      <a:latin typeface="Cambria Math" panose="02040503050406030204" pitchFamily="18" charset="0"/>
                                      <a:cs typeface="Times New Roman"/>
                                      <a:sym typeface="Times New Roman"/>
                                    </a:rPr>
                                    <m:t>×</m:t>
                                  </m:r>
                                  <m:sSup>
                                    <m:sSupPr>
                                      <m:ctrlPr>
                                        <a:rPr lang="en-GB" sz="2300" b="0" i="1" dirty="0" smtClean="0">
                                          <a:solidFill>
                                            <a:schemeClr val="dk1"/>
                                          </a:solidFill>
                                          <a:latin typeface="Cambria Math" panose="02040503050406030204" pitchFamily="18" charset="0"/>
                                          <a:cs typeface="Times New Roman"/>
                                          <a:sym typeface="Times New Roman"/>
                                        </a:rPr>
                                      </m:ctrlPr>
                                    </m:sSupPr>
                                    <m:e>
                                      <m:r>
                                        <a:rPr lang="en-GB" sz="2300" b="0" i="1" dirty="0" smtClean="0">
                                          <a:solidFill>
                                            <a:schemeClr val="dk1"/>
                                          </a:solidFill>
                                          <a:latin typeface="Cambria Math" panose="02040503050406030204" pitchFamily="18" charset="0"/>
                                          <a:cs typeface="Times New Roman"/>
                                          <a:sym typeface="Times New Roman"/>
                                        </a:rPr>
                                        <m:t>10</m:t>
                                      </m:r>
                                    </m:e>
                                    <m:sup>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4</m:t>
                                      </m:r>
                                    </m:sup>
                                  </m:sSup>
                                </m:e>
                              </m:d>
                              <m:r>
                                <a:rPr lang="en-GB" sz="2300" b="0" i="1" dirty="0" smtClean="0">
                                  <a:solidFill>
                                    <a:schemeClr val="dk1"/>
                                  </a:solidFill>
                                  <a:latin typeface="Cambria Math" panose="02040503050406030204" pitchFamily="18" charset="0"/>
                                  <a:cs typeface="Times New Roman"/>
                                  <a:sym typeface="Times New Roman"/>
                                </a:rPr>
                                <m:t>−</m:t>
                              </m:r>
                              <m:d>
                                <m:dPr>
                                  <m:ctrlPr>
                                    <a:rPr lang="en-GB" sz="2300" b="0" i="1" dirty="0" smtClean="0">
                                      <a:solidFill>
                                        <a:schemeClr val="dk1"/>
                                      </a:solidFill>
                                      <a:latin typeface="Cambria Math" panose="02040503050406030204" pitchFamily="18" charset="0"/>
                                      <a:cs typeface="Times New Roman"/>
                                      <a:sym typeface="Times New Roman"/>
                                    </a:rPr>
                                  </m:ctrlPr>
                                </m:dPr>
                                <m:e>
                                  <m:r>
                                    <a:rPr lang="en-GB" sz="2300" b="0" i="1" dirty="0" smtClean="0">
                                      <a:solidFill>
                                        <a:schemeClr val="dk1"/>
                                      </a:solidFill>
                                      <a:latin typeface="Cambria Math" panose="02040503050406030204" pitchFamily="18" charset="0"/>
                                      <a:cs typeface="Times New Roman"/>
                                      <a:sym typeface="Times New Roman"/>
                                    </a:rPr>
                                    <m:t>8</m:t>
                                  </m:r>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5</m:t>
                                  </m:r>
                                  <m:r>
                                    <a:rPr lang="en-GB" sz="2300" b="0" i="1" dirty="0" smtClean="0">
                                      <a:solidFill>
                                        <a:schemeClr val="dk1"/>
                                      </a:solidFill>
                                      <a:latin typeface="Cambria Math" panose="02040503050406030204" pitchFamily="18" charset="0"/>
                                      <a:cs typeface="Times New Roman"/>
                                      <a:sym typeface="Times New Roman"/>
                                    </a:rPr>
                                    <m:t>×</m:t>
                                  </m:r>
                                  <m:sSup>
                                    <m:sSupPr>
                                      <m:ctrlPr>
                                        <a:rPr lang="en-GB" sz="2300" b="0" i="1" dirty="0" smtClean="0">
                                          <a:solidFill>
                                            <a:schemeClr val="dk1"/>
                                          </a:solidFill>
                                          <a:latin typeface="Cambria Math" panose="02040503050406030204" pitchFamily="18" charset="0"/>
                                          <a:cs typeface="Times New Roman"/>
                                          <a:sym typeface="Times New Roman"/>
                                        </a:rPr>
                                      </m:ctrlPr>
                                    </m:sSupPr>
                                    <m:e>
                                      <m:r>
                                        <a:rPr lang="en-GB" sz="2300" b="0" i="1" dirty="0" smtClean="0">
                                          <a:solidFill>
                                            <a:schemeClr val="dk1"/>
                                          </a:solidFill>
                                          <a:latin typeface="Cambria Math" panose="02040503050406030204" pitchFamily="18" charset="0"/>
                                          <a:cs typeface="Times New Roman"/>
                                          <a:sym typeface="Times New Roman"/>
                                        </a:rPr>
                                        <m:t>10</m:t>
                                      </m:r>
                                    </m:e>
                                    <m:sup>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5</m:t>
                                      </m:r>
                                    </m:sup>
                                  </m:sSup>
                                </m:e>
                              </m:d>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105;p20">
                <a:extLst>
                  <a:ext uri="{FF2B5EF4-FFF2-40B4-BE49-F238E27FC236}">
                    <a16:creationId xmlns:a16="http://schemas.microsoft.com/office/drawing/2014/main" id="{093E4911-E998-29EE-A3E0-5725BACA21DF}"/>
                  </a:ext>
                </a:extLst>
              </p:cNvPr>
              <p:cNvGraphicFramePr/>
              <p:nvPr>
                <p:extLst>
                  <p:ext uri="{D42A27DB-BD31-4B8C-83A1-F6EECF244321}">
                    <p14:modId xmlns:p14="http://schemas.microsoft.com/office/powerpoint/2010/main" val="889239906"/>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1130" r="-139" b="-1130"/>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Google Shape;106;p20">
                <a:extLst>
                  <a:ext uri="{FF2B5EF4-FFF2-40B4-BE49-F238E27FC236}">
                    <a16:creationId xmlns:a16="http://schemas.microsoft.com/office/drawing/2014/main" id="{F766C0EA-EB6B-C250-B382-82A26D983467}"/>
                  </a:ext>
                </a:extLst>
              </p:cNvPr>
              <p:cNvGraphicFramePr/>
              <p:nvPr>
                <p:extLst>
                  <p:ext uri="{D42A27DB-BD31-4B8C-83A1-F6EECF244321}">
                    <p14:modId xmlns:p14="http://schemas.microsoft.com/office/powerpoint/2010/main" val="2786901525"/>
                  </p:ext>
                </p:extLst>
              </p:nvPr>
            </p:nvGraphicFramePr>
            <p:xfrm>
              <a:off x="952500" y="2188567"/>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5</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3</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sSup>
                                <m:sSupPr>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sSupPr>
                                <m:e>
                                  <m:r>
                                    <a:rPr lang="en-GB" sz="1600" b="0" i="1" u="none" strike="noStrike" cap="none" dirty="0" smtClean="0">
                                      <a:solidFill>
                                        <a:schemeClr val="dk1"/>
                                      </a:solidFill>
                                      <a:latin typeface="Cambria Math" panose="02040503050406030204" pitchFamily="18" charset="0"/>
                                      <a:ea typeface="Nunito Sans"/>
                                      <a:cs typeface="Nunito Sans"/>
                                      <a:sym typeface="Nunito Sans"/>
                                    </a:rPr>
                                    <m:t>10</m:t>
                                  </m:r>
                                </m:e>
                                <m:sup>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9</m:t>
                                  </m:r>
                                </m:sup>
                              </m:sSup>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made several conceptual errors</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2</m:t>
                              </m:r>
                              <m:r>
                                <a:rPr lang="en-GB" sz="1600" b="0" i="1" u="none" strike="noStrike" cap="none" dirty="0" smtClean="0">
                                  <a:solidFill>
                                    <a:srgbClr val="00BC89"/>
                                  </a:solidFill>
                                  <a:latin typeface="Cambria Math" panose="02040503050406030204" pitchFamily="18" charset="0"/>
                                  <a:ea typeface="Nunito Sans"/>
                                  <a:cs typeface="Nunito Sans"/>
                                  <a:sym typeface="Nunito Sans"/>
                                </a:rPr>
                                <m:t>.</m:t>
                              </m:r>
                              <m:r>
                                <a:rPr lang="en-GB" sz="1600" b="0" i="1" u="none" strike="noStrike" cap="none" dirty="0" smtClean="0">
                                  <a:solidFill>
                                    <a:srgbClr val="00BC89"/>
                                  </a:solidFill>
                                  <a:latin typeface="Cambria Math" panose="02040503050406030204" pitchFamily="18" charset="0"/>
                                  <a:ea typeface="Nunito Sans"/>
                                  <a:cs typeface="Nunito Sans"/>
                                  <a:sym typeface="Nunito Sans"/>
                                </a:rPr>
                                <m:t>35</m:t>
                              </m:r>
                              <m:r>
                                <a:rPr lang="en-GB" sz="1600" b="0" i="1" u="none" strike="noStrike" cap="none" dirty="0" smtClean="0">
                                  <a:solidFill>
                                    <a:srgbClr val="00BC89"/>
                                  </a:solidFill>
                                  <a:latin typeface="Cambria Math" panose="02040503050406030204" pitchFamily="18" charset="0"/>
                                  <a:ea typeface="Nunito Sans"/>
                                  <a:cs typeface="Nunito Sans"/>
                                  <a:sym typeface="Nunito Sans"/>
                                </a:rPr>
                                <m:t>×</m:t>
                              </m:r>
                              <m:sSup>
                                <m:sSupPr>
                                  <m:ctrlPr>
                                    <a:rPr lang="en-GB" sz="1600" b="0" i="1" u="none" strike="noStrike" cap="none" dirty="0" smtClean="0">
                                      <a:solidFill>
                                        <a:srgbClr val="00BC89"/>
                                      </a:solidFill>
                                      <a:latin typeface="Cambria Math" panose="02040503050406030204" pitchFamily="18" charset="0"/>
                                      <a:ea typeface="Nunito Sans"/>
                                      <a:cs typeface="Nunito Sans"/>
                                      <a:sym typeface="Nunito Sans"/>
                                    </a:rPr>
                                  </m:ctrlPr>
                                </m:sSupPr>
                                <m:e>
                                  <m:r>
                                    <a:rPr lang="en-GB" sz="1600" b="0" i="1" u="none" strike="noStrike" cap="none" dirty="0" smtClean="0">
                                      <a:solidFill>
                                        <a:srgbClr val="00BC89"/>
                                      </a:solidFill>
                                      <a:latin typeface="Cambria Math" panose="02040503050406030204" pitchFamily="18" charset="0"/>
                                      <a:ea typeface="Nunito Sans"/>
                                      <a:cs typeface="Nunito Sans"/>
                                      <a:sym typeface="Nunito Sans"/>
                                    </a:rPr>
                                    <m:t>10</m:t>
                                  </m:r>
                                </m:e>
                                <m:sup>
                                  <m:r>
                                    <a:rPr lang="en-GB" sz="1600" b="0" i="1" u="none" strike="noStrike" cap="none" dirty="0" smtClean="0">
                                      <a:solidFill>
                                        <a:srgbClr val="00BC89"/>
                                      </a:solidFill>
                                      <a:latin typeface="Cambria Math" panose="02040503050406030204" pitchFamily="18" charset="0"/>
                                      <a:ea typeface="Nunito Sans"/>
                                      <a:cs typeface="Nunito Sans"/>
                                      <a:sym typeface="Nunito Sans"/>
                                    </a:rPr>
                                    <m:t>−</m:t>
                                  </m:r>
                                  <m:r>
                                    <a:rPr lang="en-GB" sz="1600" b="0" i="1" u="none" strike="noStrike" cap="none" dirty="0" smtClean="0">
                                      <a:solidFill>
                                        <a:srgbClr val="00BC89"/>
                                      </a:solidFill>
                                      <a:latin typeface="Cambria Math" panose="02040503050406030204" pitchFamily="18" charset="0"/>
                                      <a:ea typeface="Nunito Sans"/>
                                      <a:cs typeface="Nunito Sans"/>
                                      <a:sym typeface="Nunito Sans"/>
                                    </a:rPr>
                                    <m:t>4</m:t>
                                  </m:r>
                                </m:sup>
                              </m:sSup>
                            </m:oMath>
                          </a14:m>
                          <a:endParaRPr lang="en-GB"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0</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000235</m:t>
                              </m:r>
                            </m:oMath>
                          </a14:m>
                          <a:endParaRPr lang="en-GB" sz="1600" b="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did not write answer in standard form</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dk1"/>
                                  </a:solidFill>
                                  <a:latin typeface="Cambria Math" panose="02040503050406030204" pitchFamily="18" charset="0"/>
                                  <a:ea typeface="Nunito Sans"/>
                                  <a:cs typeface="Nunito Sans"/>
                                  <a:sym typeface="Nunito Sans"/>
                                </a:rPr>
                                <m:t>2</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35</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sSup>
                                <m:sSupPr>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sSupPr>
                                <m:e>
                                  <m:r>
                                    <a:rPr lang="en-GB" sz="1600" b="0" i="1" u="none" strike="noStrike" cap="none" dirty="0" smtClean="0">
                                      <a:solidFill>
                                        <a:schemeClr val="dk1"/>
                                      </a:solidFill>
                                      <a:latin typeface="Cambria Math" panose="02040503050406030204" pitchFamily="18" charset="0"/>
                                      <a:ea typeface="Nunito Sans"/>
                                      <a:cs typeface="Nunito Sans"/>
                                      <a:sym typeface="Nunito Sans"/>
                                    </a:rPr>
                                    <m:t>10</m:t>
                                  </m:r>
                                </m:e>
                                <m:sup>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5</m:t>
                                  </m:r>
                                </m:sup>
                              </m:sSup>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converted to standard form incorrectly</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7" name="Google Shape;106;p20">
                <a:extLst>
                  <a:ext uri="{FF2B5EF4-FFF2-40B4-BE49-F238E27FC236}">
                    <a16:creationId xmlns:a16="http://schemas.microsoft.com/office/drawing/2014/main" id="{F766C0EA-EB6B-C250-B382-82A26D983467}"/>
                  </a:ext>
                </a:extLst>
              </p:cNvPr>
              <p:cNvGraphicFramePr/>
              <p:nvPr>
                <p:extLst>
                  <p:ext uri="{D42A27DB-BD31-4B8C-83A1-F6EECF244321}">
                    <p14:modId xmlns:p14="http://schemas.microsoft.com/office/powerpoint/2010/main" val="2786901525"/>
                  </p:ext>
                </p:extLst>
              </p:nvPr>
            </p:nvGraphicFramePr>
            <p:xfrm>
              <a:off x="952500" y="2188567"/>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244072620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374133198"/>
                  </p:ext>
                </p:extLst>
              </p:nvPr>
            </p:nvGraphicFramePr>
            <p:xfrm>
              <a:off x="952500" y="2190749"/>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rgbClr val="00BC89"/>
                                  </a:solidFill>
                                  <a:latin typeface="Cambria Math" panose="02040503050406030204" pitchFamily="18" charset="0"/>
                                  <a:ea typeface="Nunito Sans"/>
                                  <a:cs typeface="Nunito Sans"/>
                                  <a:sym typeface="Nunito Sans"/>
                                </a:rPr>
                                <m:t>1</m:t>
                              </m:r>
                              <m:r>
                                <a:rPr lang="en-US" sz="1600" b="0" i="1" u="none" strike="noStrike" cap="none" dirty="0" smtClean="0">
                                  <a:solidFill>
                                    <a:srgbClr val="00BC89"/>
                                  </a:solidFill>
                                  <a:latin typeface="Cambria Math" panose="02040503050406030204" pitchFamily="18" charset="0"/>
                                  <a:ea typeface="Nunito Sans"/>
                                  <a:cs typeface="Nunito Sans"/>
                                  <a:sym typeface="Nunito Sans"/>
                                </a:rPr>
                                <m:t>.</m:t>
                              </m:r>
                              <m:r>
                                <a:rPr lang="en-US" sz="1600" b="0" i="1" u="none" strike="noStrike" cap="none" dirty="0" smtClean="0">
                                  <a:solidFill>
                                    <a:srgbClr val="00BC89"/>
                                  </a:solidFill>
                                  <a:latin typeface="Cambria Math" panose="02040503050406030204" pitchFamily="18" charset="0"/>
                                  <a:ea typeface="Nunito Sans"/>
                                  <a:cs typeface="Nunito Sans"/>
                                  <a:sym typeface="Nunito Sans"/>
                                </a:rPr>
                                <m:t>496</m:t>
                              </m:r>
                              <m:r>
                                <a:rPr lang="en-US" sz="1600" b="0" i="1" u="none" strike="noStrike" cap="none" dirty="0" smtClean="0">
                                  <a:solidFill>
                                    <a:srgbClr val="00BC89"/>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rgbClr val="00BC89"/>
                                      </a:solidFill>
                                      <a:latin typeface="Cambria Math" panose="02040503050406030204" pitchFamily="18" charset="0"/>
                                      <a:ea typeface="Nunito Sans"/>
                                      <a:cs typeface="Nunito Sans"/>
                                      <a:sym typeface="Nunito Sans"/>
                                    </a:rPr>
                                  </m:ctrlPr>
                                </m:sSupPr>
                                <m:e>
                                  <m:r>
                                    <a:rPr lang="ar-AE" sz="1600" b="0" i="1" u="none" strike="noStrike" cap="none" dirty="0" smtClean="0">
                                      <a:solidFill>
                                        <a:srgbClr val="00BC89"/>
                                      </a:solidFill>
                                      <a:latin typeface="Cambria Math" panose="02040503050406030204" pitchFamily="18" charset="0"/>
                                      <a:ea typeface="Nunito Sans"/>
                                      <a:cs typeface="Nunito Sans"/>
                                      <a:sym typeface="Nunito Sans"/>
                                    </a:rPr>
                                    <m:t>10</m:t>
                                  </m:r>
                                </m:e>
                                <m:sup>
                                  <m:r>
                                    <a:rPr lang="ar-AE" sz="1600" b="0" i="1" u="none" strike="noStrike" cap="none" dirty="0" smtClean="0">
                                      <a:solidFill>
                                        <a:srgbClr val="00BC89"/>
                                      </a:solidFill>
                                      <a:latin typeface="Cambria Math" panose="02040503050406030204" pitchFamily="18" charset="0"/>
                                      <a:ea typeface="Nunito Sans"/>
                                      <a:cs typeface="Nunito Sans"/>
                                      <a:sym typeface="Nunito Sans"/>
                                    </a:rPr>
                                    <m:t>8</m:t>
                                  </m:r>
                                </m:sup>
                              </m:sSup>
                            </m:oMath>
                          </a14:m>
                          <a:r>
                            <a:rPr lang="en-GB" sz="1600" u="none" strike="noStrike" cap="none" dirty="0">
                              <a:solidFill>
                                <a:srgbClr val="00BC89"/>
                              </a:solidFill>
                              <a:latin typeface="Nunito Sans"/>
                              <a:ea typeface="Nunito Sans"/>
                              <a:cs typeface="Nunito Sans"/>
                              <a:sym typeface="Nunito Sans"/>
                            </a:rPr>
                            <a:t> km</a:t>
                          </a:r>
                          <a:endParaRPr lang="ar-AE"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149</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6</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sSup>
                                <m:sSupPr>
                                  <m:ctrlPr>
                                    <a:rPr lang="en-GB" sz="1600" b="0" i="1" u="none" strike="noStrike" cap="none" dirty="0" smtClean="0">
                                      <a:solidFill>
                                        <a:schemeClr val="dk1"/>
                                      </a:solidFill>
                                      <a:latin typeface="Cambria Math" panose="02040503050406030204" pitchFamily="18" charset="0"/>
                                      <a:ea typeface="Nunito Sans"/>
                                      <a:cs typeface="Nunito Sans"/>
                                      <a:sym typeface="Nunito Sans"/>
                                    </a:rPr>
                                  </m:ctrlPr>
                                </m:sSupPr>
                                <m:e>
                                  <m:r>
                                    <a:rPr lang="en-GB" sz="1600" b="0" i="1" u="none" strike="noStrike" cap="none" dirty="0" smtClean="0">
                                      <a:solidFill>
                                        <a:schemeClr val="dk1"/>
                                      </a:solidFill>
                                      <a:latin typeface="Cambria Math" panose="02040503050406030204" pitchFamily="18" charset="0"/>
                                      <a:ea typeface="Nunito Sans"/>
                                      <a:cs typeface="Nunito Sans"/>
                                      <a:sym typeface="Nunito Sans"/>
                                    </a:rPr>
                                    <m:t>10</m:t>
                                  </m:r>
                                </m:e>
                                <m:sup>
                                  <m:r>
                                    <a:rPr lang="en-GB" sz="1600" b="0" i="1" u="none" strike="noStrike" cap="none" dirty="0" smtClean="0">
                                      <a:solidFill>
                                        <a:schemeClr val="dk1"/>
                                      </a:solidFill>
                                      <a:latin typeface="Cambria Math" panose="02040503050406030204" pitchFamily="18" charset="0"/>
                                      <a:ea typeface="Nunito Sans"/>
                                      <a:cs typeface="Nunito Sans"/>
                                      <a:sym typeface="Nunito Sans"/>
                                    </a:rPr>
                                    <m:t>6</m:t>
                                  </m:r>
                                </m:sup>
                              </m:sSup>
                            </m:oMath>
                          </a14:m>
                          <a:r>
                            <a:rPr lang="en-GB" sz="1600" u="none" strike="noStrike" cap="none" dirty="0">
                              <a:solidFill>
                                <a:schemeClr val="dk1"/>
                              </a:solidFill>
                              <a:latin typeface="Nunito Sans"/>
                              <a:ea typeface="Nunito Sans"/>
                              <a:cs typeface="Nunito Sans"/>
                              <a:sym typeface="Nunito Sans"/>
                            </a:rPr>
                            <a:t> km</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did not use correct standard form</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496</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9</m:t>
                                  </m:r>
                                </m:sup>
                              </m:sSup>
                            </m:oMath>
                          </a14:m>
                          <a:r>
                            <a:rPr lang="ar-AE" sz="1600" u="none" strike="noStrike" cap="none" dirty="0">
                              <a:solidFill>
                                <a:schemeClr val="tx1"/>
                              </a:solidFill>
                              <a:latin typeface="Nunito Sans"/>
                              <a:ea typeface="Nunito Sans"/>
                              <a:cs typeface="Nunito Sans"/>
                              <a:sym typeface="Nunito Sans"/>
                            </a:rPr>
                            <a:t> </a:t>
                          </a:r>
                          <a:r>
                            <a:rPr lang="en-GB" sz="1600" u="none" strike="noStrike" cap="none" dirty="0">
                              <a:solidFill>
                                <a:schemeClr val="tx1"/>
                              </a:solidFill>
                              <a:latin typeface="Nunito Sans"/>
                              <a:ea typeface="Nunito Sans"/>
                              <a:cs typeface="Nunito Sans"/>
                              <a:sym typeface="Nunito Sans"/>
                            </a:rPr>
                            <a:t>km</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determined the index incorrectly</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496</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en-GB"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en-GB" sz="1600" b="0" i="1" u="none" strike="noStrike" cap="none" dirty="0" smtClean="0">
                                      <a:solidFill>
                                        <a:schemeClr val="tx1"/>
                                      </a:solidFill>
                                      <a:latin typeface="Cambria Math" panose="02040503050406030204" pitchFamily="18" charset="0"/>
                                      <a:ea typeface="Nunito Sans"/>
                                      <a:cs typeface="Nunito Sans"/>
                                      <a:sym typeface="Nunito Sans"/>
                                    </a:rPr>
                                    <m:t>11</m:t>
                                  </m:r>
                                </m:sup>
                              </m:sSup>
                            </m:oMath>
                          </a14:m>
                          <a:r>
                            <a:rPr lang="en-GB" sz="1600" u="none" strike="noStrike" cap="none" dirty="0">
                              <a:solidFill>
                                <a:schemeClr val="tx1"/>
                              </a:solidFill>
                              <a:latin typeface="Nunito Sans"/>
                              <a:ea typeface="Nunito Sans"/>
                              <a:cs typeface="Nunito Sans"/>
                              <a:sym typeface="Nunito Sans"/>
                            </a:rPr>
                            <a:t> km</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Student’s answer was </a:t>
                          </a:r>
                          <a14:m>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1000</m:t>
                              </m:r>
                            </m:oMath>
                          </a14:m>
                          <a:r>
                            <a:rPr lang="en-GB" sz="1400" u="none" strike="noStrike" cap="none" dirty="0">
                              <a:solidFill>
                                <a:schemeClr val="tx1"/>
                              </a:solidFill>
                              <a:latin typeface="Nunito Sans"/>
                              <a:ea typeface="Nunito Sans"/>
                              <a:cs typeface="Nunito Sans"/>
                              <a:sym typeface="Nunito Sans"/>
                            </a:rPr>
                            <a:t> times the actual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374133198"/>
                  </p:ext>
                </p:extLst>
              </p:nvPr>
            </p:nvGraphicFramePr>
            <p:xfrm>
              <a:off x="952500" y="2190749"/>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05;p20">
                <a:extLst>
                  <a:ext uri="{FF2B5EF4-FFF2-40B4-BE49-F238E27FC236}">
                    <a16:creationId xmlns:a16="http://schemas.microsoft.com/office/drawing/2014/main" id="{46965652-F41F-C980-1F07-613BFF445AB6}"/>
                  </a:ext>
                </a:extLst>
              </p:cNvPr>
              <p:cNvGraphicFramePr/>
              <p:nvPr>
                <p:extLst>
                  <p:ext uri="{D42A27DB-BD31-4B8C-83A1-F6EECF244321}">
                    <p14:modId xmlns:p14="http://schemas.microsoft.com/office/powerpoint/2010/main" val="3322120591"/>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20) The average distance from the Earth to the Sun is </a:t>
                          </a:r>
                          <a14:m>
                            <m:oMath xmlns:m="http://schemas.openxmlformats.org/officeDocument/2006/math">
                              <m:r>
                                <a:rPr lang="en-GB" sz="1600" b="0" i="1" smtClean="0">
                                  <a:solidFill>
                                    <a:schemeClr val="dk1"/>
                                  </a:solidFill>
                                  <a:latin typeface="Cambria Math" panose="02040503050406030204" pitchFamily="18" charset="0"/>
                                  <a:ea typeface="Nunito Sans"/>
                                  <a:cs typeface="Nunito Sans"/>
                                  <a:sym typeface="Nunito Sans"/>
                                </a:rPr>
                                <m:t>149</m:t>
                              </m:r>
                              <m:r>
                                <a:rPr lang="en-GB" sz="1600" b="0" i="1" smtClean="0">
                                  <a:solidFill>
                                    <a:schemeClr val="dk1"/>
                                  </a:solidFill>
                                  <a:latin typeface="Cambria Math" panose="02040503050406030204" pitchFamily="18" charset="0"/>
                                  <a:ea typeface="Nunito Sans"/>
                                  <a:cs typeface="Nunito Sans"/>
                                  <a:sym typeface="Nunito Sans"/>
                                </a:rPr>
                                <m:t>.</m:t>
                              </m:r>
                              <m:r>
                                <a:rPr lang="en-GB" sz="1600" b="0" i="1" smtClean="0">
                                  <a:solidFill>
                                    <a:schemeClr val="dk1"/>
                                  </a:solidFill>
                                  <a:latin typeface="Cambria Math" panose="02040503050406030204" pitchFamily="18" charset="0"/>
                                  <a:ea typeface="Nunito Sans"/>
                                  <a:cs typeface="Nunito Sans"/>
                                  <a:sym typeface="Nunito Sans"/>
                                </a:rPr>
                                <m:t>6</m:t>
                              </m:r>
                            </m:oMath>
                          </a14:m>
                          <a:r>
                            <a:rPr lang="en-GB" sz="1600" b="0" dirty="0">
                              <a:solidFill>
                                <a:schemeClr val="dk1"/>
                              </a:solidFill>
                              <a:latin typeface="Nunito Sans"/>
                              <a:ea typeface="Nunito Sans"/>
                              <a:cs typeface="Nunito Sans"/>
                              <a:sym typeface="Nunito Sans"/>
                            </a:rPr>
                            <a:t> million kilometres.</a:t>
                          </a:r>
                        </a:p>
                        <a:p>
                          <a:pPr marL="127000" lvl="0" indent="0" algn="l" rtl="0">
                            <a:spcBef>
                              <a:spcPts val="0"/>
                            </a:spcBef>
                            <a:spcAft>
                              <a:spcPts val="0"/>
                            </a:spcAft>
                            <a:buClr>
                              <a:schemeClr val="dk1"/>
                            </a:buClr>
                            <a:buSzPts val="1600"/>
                            <a:buFont typeface="Nunito Sans"/>
                            <a:buNone/>
                          </a:pPr>
                          <a:r>
                            <a:rPr lang="en-GB" sz="1600" b="0" baseline="30000" dirty="0">
                              <a:solidFill>
                                <a:schemeClr val="dk1"/>
                              </a:solidFill>
                              <a:latin typeface="Nunito Sans"/>
                              <a:ea typeface="Times New Roman"/>
                              <a:cs typeface="Times New Roman"/>
                              <a:sym typeface="Nunito Sans"/>
                            </a:rPr>
                            <a:t>           </a:t>
                          </a:r>
                          <a:r>
                            <a:rPr lang="en-GB" sz="1600" b="0" baseline="0" dirty="0">
                              <a:solidFill>
                                <a:schemeClr val="dk1"/>
                              </a:solidFill>
                              <a:latin typeface="Nunito Sans"/>
                              <a:ea typeface="Times New Roman"/>
                              <a:cs typeface="Times New Roman"/>
                              <a:sym typeface="Nunito Sans"/>
                            </a:rPr>
                            <a:t>Write this distance using standard form.</a:t>
                          </a:r>
                          <a:endParaRPr sz="2300" baseline="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05;p20">
                <a:extLst>
                  <a:ext uri="{FF2B5EF4-FFF2-40B4-BE49-F238E27FC236}">
                    <a16:creationId xmlns:a16="http://schemas.microsoft.com/office/drawing/2014/main" id="{46965652-F41F-C980-1F07-613BFF445AB6}"/>
                  </a:ext>
                </a:extLst>
              </p:cNvPr>
              <p:cNvGraphicFramePr/>
              <p:nvPr>
                <p:extLst>
                  <p:ext uri="{D42A27DB-BD31-4B8C-83A1-F6EECF244321}">
                    <p14:modId xmlns:p14="http://schemas.microsoft.com/office/powerpoint/2010/main" val="3322120591"/>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6" name="Google Shape;104;p20">
            <a:extLst>
              <a:ext uri="{FF2B5EF4-FFF2-40B4-BE49-F238E27FC236}">
                <a16:creationId xmlns:a16="http://schemas.microsoft.com/office/drawing/2014/main" id="{20C63AEA-BE44-20E0-34A3-2A03FFAA0796}"/>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Standard Form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86645925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054611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2) Write as an ordinary number: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dirty="0" smtClean="0">
                                  <a:solidFill>
                                    <a:schemeClr val="dk1"/>
                                  </a:solidFill>
                                  <a:latin typeface="Cambria Math" panose="02040503050406030204" pitchFamily="18" charset="0"/>
                                  <a:cs typeface="Times New Roman"/>
                                  <a:sym typeface="Times New Roman"/>
                                </a:rPr>
                                <m:t>9</m:t>
                              </m:r>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4</m:t>
                              </m:r>
                              <m:r>
                                <a:rPr lang="en-GB" sz="2300" b="0" i="1" dirty="0" smtClean="0">
                                  <a:solidFill>
                                    <a:schemeClr val="dk1"/>
                                  </a:solidFill>
                                  <a:latin typeface="Cambria Math" panose="02040503050406030204" pitchFamily="18" charset="0"/>
                                  <a:cs typeface="Times New Roman"/>
                                  <a:sym typeface="Times New Roman"/>
                                </a:rPr>
                                <m:t>×</m:t>
                              </m:r>
                              <m:sSup>
                                <m:sSupPr>
                                  <m:ctrlPr>
                                    <a:rPr lang="en-GB" sz="2300" b="0" i="1" dirty="0" smtClean="0">
                                      <a:solidFill>
                                        <a:schemeClr val="dk1"/>
                                      </a:solidFill>
                                      <a:latin typeface="Cambria Math" panose="02040503050406030204" pitchFamily="18" charset="0"/>
                                      <a:cs typeface="Times New Roman"/>
                                      <a:sym typeface="Times New Roman"/>
                                    </a:rPr>
                                  </m:ctrlPr>
                                </m:sSupPr>
                                <m:e>
                                  <m:r>
                                    <a:rPr lang="en-GB" sz="2300" b="0" i="1" dirty="0" smtClean="0">
                                      <a:solidFill>
                                        <a:schemeClr val="dk1"/>
                                      </a:solidFill>
                                      <a:latin typeface="Cambria Math" panose="02040503050406030204" pitchFamily="18" charset="0"/>
                                      <a:cs typeface="Times New Roman"/>
                                      <a:sym typeface="Times New Roman"/>
                                    </a:rPr>
                                    <m:t>10</m:t>
                                  </m:r>
                                </m:e>
                                <m:sup>
                                  <m:r>
                                    <a:rPr lang="en-GB" sz="2300" b="0" i="1" dirty="0" smtClean="0">
                                      <a:solidFill>
                                        <a:schemeClr val="dk1"/>
                                      </a:solidFill>
                                      <a:latin typeface="Cambria Math" panose="02040503050406030204" pitchFamily="18" charset="0"/>
                                      <a:cs typeface="Times New Roman"/>
                                      <a:sym typeface="Times New Roman"/>
                                    </a:rPr>
                                    <m:t>0</m:t>
                                  </m:r>
                                </m:sup>
                              </m:sSup>
                            </m:oMath>
                          </a14:m>
                          <a:r>
                            <a:rPr lang="en-US" sz="2300" b="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468674911"/>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940</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endParaRPr lang="en-US" sz="1400" u="none" strike="noStrike" cap="none" baseline="0"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0</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1</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9</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4</m:t>
                              </m:r>
                            </m:oMath>
                          </a14:m>
                          <a:r>
                            <a:rPr lang="en-GB"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468674911"/>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5" name="Google Shape;104;p20">
            <a:extLst>
              <a:ext uri="{FF2B5EF4-FFF2-40B4-BE49-F238E27FC236}">
                <a16:creationId xmlns:a16="http://schemas.microsoft.com/office/drawing/2014/main" id="{F2642B83-EC1C-41A3-A75E-E7BFFD44009F}"/>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Standard Form</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9677794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3) Write this number in standard form: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4700</m:t>
                              </m:r>
                            </m:oMath>
                          </a14:m>
                          <a:r>
                            <a:rPr lang="en-US" sz="2300" b="0" dirty="0">
                              <a:solidFill>
                                <a:schemeClr val="dk1"/>
                              </a:solidFill>
                              <a:latin typeface="Times New Roman"/>
                              <a:ea typeface="Times New Roman"/>
                              <a:cs typeface="Times New Roman"/>
                              <a:sym typeface="Times New Roman"/>
                            </a:rPr>
                            <a:t> </a:t>
                          </a: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554571486"/>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47</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2</m:t>
                                  </m:r>
                                </m:sup>
                              </m:sSup>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4</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7</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1</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3</m:t>
                                  </m:r>
                                </m:sup>
                              </m:sSup>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4</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7</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2</m:t>
                                  </m:r>
                                </m:sup>
                              </m:sSup>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4</m:t>
                                  </m:r>
                                  <m:r>
                                    <a:rPr lang="ar-AE" sz="1600" b="0" i="1" u="none" strike="noStrike" cap="none" dirty="0" smtClean="0">
                                      <a:solidFill>
                                        <a:schemeClr val="tx1"/>
                                      </a:solidFill>
                                      <a:latin typeface="Cambria Math" panose="02040503050406030204" pitchFamily="18" charset="0"/>
                                      <a:ea typeface="Nunito Sans"/>
                                      <a:cs typeface="Nunito Sans"/>
                                      <a:sym typeface="Nunito Sans"/>
                                    </a:rPr>
                                    <m:t>.</m:t>
                                  </m:r>
                                  <m:r>
                                    <a:rPr lang="ar-AE" sz="1600" b="0" i="1" u="none" strike="noStrike" cap="none" dirty="0" smtClean="0">
                                      <a:solidFill>
                                        <a:schemeClr val="tx1"/>
                                      </a:solidFill>
                                      <a:latin typeface="Cambria Math" panose="02040503050406030204" pitchFamily="18" charset="0"/>
                                      <a:ea typeface="Nunito Sans"/>
                                      <a:cs typeface="Nunito Sans"/>
                                      <a:sym typeface="Nunito Sans"/>
                                    </a:rPr>
                                    <m:t>7</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3</m:t>
                                  </m:r>
                                </m:sup>
                              </m:sSup>
                              <m:r>
                                <a:rPr lang="ar-AE" sz="1600" b="0" i="1" u="none" strike="noStrike" cap="none" dirty="0" smtClean="0">
                                  <a:solidFill>
                                    <a:schemeClr val="tx1"/>
                                  </a:solidFill>
                                  <a:latin typeface="Cambria Math" panose="02040503050406030204" pitchFamily="18" charset="0"/>
                                  <a:ea typeface="Nunito Sans"/>
                                  <a:cs typeface="Nunito Sans"/>
                                  <a:sym typeface="Nunito Sans"/>
                                </a:rPr>
                                <m:t>×</m:t>
                              </m:r>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oMath>
                          </a14:m>
                          <a:endParaRPr lang="ar-AE"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554571486"/>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3" name="Google Shape;104;p20">
            <a:extLst>
              <a:ext uri="{FF2B5EF4-FFF2-40B4-BE49-F238E27FC236}">
                <a16:creationId xmlns:a16="http://schemas.microsoft.com/office/drawing/2014/main" id="{6E3C1FA2-2FD1-2052-730E-EA2CE4523E24}"/>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Standard Form</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7743759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4) Write as an ordinary number: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Para xmlns:m="http://schemas.openxmlformats.org/officeDocument/2006/math">
                              <m:oMathParaPr>
                                <m:jc m:val="left"/>
                              </m:oMathParaPr>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6</m:t>
                                </m:r>
                                <m:r>
                                  <a:rPr lang="en-GB" sz="2300" b="0" i="1" smtClean="0">
                                    <a:solidFill>
                                      <a:schemeClr val="dk1"/>
                                    </a:solidFill>
                                    <a:latin typeface="Cambria Math" panose="02040503050406030204" pitchFamily="18" charset="0"/>
                                    <a:cs typeface="Times New Roman"/>
                                    <a:sym typeface="Times New Roman"/>
                                  </a:rPr>
                                  <m:t>.</m:t>
                                </m:r>
                                <m:r>
                                  <a:rPr lang="en-GB" sz="2300" b="0" i="1" smtClean="0">
                                    <a:solidFill>
                                      <a:schemeClr val="dk1"/>
                                    </a:solidFill>
                                    <a:latin typeface="Cambria Math" panose="02040503050406030204" pitchFamily="18" charset="0"/>
                                    <a:cs typeface="Times New Roman"/>
                                    <a:sym typeface="Times New Roman"/>
                                  </a:rPr>
                                  <m:t>25</m:t>
                                </m:r>
                                <m:r>
                                  <a:rPr lang="en-GB" sz="2300" b="0" i="1" smtClean="0">
                                    <a:solidFill>
                                      <a:schemeClr val="dk1"/>
                                    </a:solidFill>
                                    <a:latin typeface="Cambria Math" panose="02040503050406030204" pitchFamily="18" charset="0"/>
                                    <a:cs typeface="Times New Roman"/>
                                    <a:sym typeface="Times New Roman"/>
                                  </a:rPr>
                                  <m:t>×</m:t>
                                </m:r>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10</m:t>
                                    </m:r>
                                  </m:e>
                                  <m:sup>
                                    <m:r>
                                      <a:rPr lang="en-GB" sz="2300" b="0" i="1" smtClean="0">
                                        <a:solidFill>
                                          <a:schemeClr val="dk1"/>
                                        </a:solidFill>
                                        <a:latin typeface="Cambria Math" panose="02040503050406030204" pitchFamily="18" charset="0"/>
                                        <a:cs typeface="Times New Roman"/>
                                        <a:sym typeface="Times New Roman"/>
                                      </a:rPr>
                                      <m:t>7</m:t>
                                    </m:r>
                                  </m:sup>
                                </m:sSup>
                              </m:oMath>
                            </m:oMathPara>
                          </a14:m>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1410025284"/>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62</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 </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500</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 </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000</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6</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 </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250</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 </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000</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i="1" u="none" strike="noStrike" cap="none" dirty="0" smtClean="0">
                                  <a:solidFill>
                                    <a:schemeClr val="tx1"/>
                                  </a:solidFill>
                                  <a:latin typeface="Cambria Math" panose="02040503050406030204" pitchFamily="18" charset="0"/>
                                  <a:ea typeface="Nunito Sans"/>
                                  <a:cs typeface="Nunito Sans"/>
                                  <a:sym typeface="Nunito Sans"/>
                                </a:rPr>
                                <m:t>625</m:t>
                              </m:r>
                              <m:r>
                                <a:rPr lang="en-US" sz="1600" i="1" u="none" strike="noStrike" cap="none" dirty="0" smtClean="0">
                                  <a:solidFill>
                                    <a:schemeClr val="tx1"/>
                                  </a:solidFill>
                                  <a:latin typeface="Cambria Math" panose="02040503050406030204" pitchFamily="18" charset="0"/>
                                  <a:ea typeface="Nunito Sans"/>
                                  <a:cs typeface="Nunito Sans"/>
                                  <a:sym typeface="Nunito Sans"/>
                                </a:rPr>
                                <m:t> </m:t>
                              </m:r>
                              <m:r>
                                <a:rPr lang="en-US" sz="1600" i="1" u="none" strike="noStrike" cap="none" dirty="0" smtClean="0">
                                  <a:solidFill>
                                    <a:schemeClr val="tx1"/>
                                  </a:solidFill>
                                  <a:latin typeface="Cambria Math" panose="02040503050406030204" pitchFamily="18" charset="0"/>
                                  <a:ea typeface="Nunito Sans"/>
                                  <a:cs typeface="Nunito Sans"/>
                                  <a:sym typeface="Nunito Sans"/>
                                </a:rPr>
                                <m:t>000</m:t>
                              </m:r>
                              <m:r>
                                <a:rPr lang="en-US" sz="1600" i="1" u="none" strike="noStrike" cap="none" dirty="0" smtClean="0">
                                  <a:solidFill>
                                    <a:schemeClr val="tx1"/>
                                  </a:solidFill>
                                  <a:latin typeface="Cambria Math" panose="02040503050406030204" pitchFamily="18" charset="0"/>
                                  <a:ea typeface="Nunito Sans"/>
                                  <a:cs typeface="Nunito Sans"/>
                                  <a:sym typeface="Nunito Sans"/>
                                </a:rPr>
                                <m:t> </m:t>
                              </m:r>
                              <m:r>
                                <a:rPr lang="en-US" sz="1600" i="1" u="none" strike="noStrike" cap="none" dirty="0" smtClean="0">
                                  <a:solidFill>
                                    <a:schemeClr val="tx1"/>
                                  </a:solidFill>
                                  <a:latin typeface="Cambria Math" panose="02040503050406030204" pitchFamily="18" charset="0"/>
                                  <a:ea typeface="Nunito Sans"/>
                                  <a:cs typeface="Nunito Sans"/>
                                  <a:sym typeface="Nunito Sans"/>
                                </a:rPr>
                                <m:t>000</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437</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5</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1410025284"/>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p:sp>
        <p:nvSpPr>
          <p:cNvPr id="3" name="Google Shape;104;p20">
            <a:extLst>
              <a:ext uri="{FF2B5EF4-FFF2-40B4-BE49-F238E27FC236}">
                <a16:creationId xmlns:a16="http://schemas.microsoft.com/office/drawing/2014/main" id="{F319BA10-083B-A9DA-5A70-CB8EA4971AC5}"/>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Standard Form</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7577020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5) Write this number in standard form: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dirty="0" smtClean="0">
                                  <a:solidFill>
                                    <a:schemeClr val="dk1"/>
                                  </a:solidFill>
                                  <a:latin typeface="Cambria Math" panose="02040503050406030204" pitchFamily="18" charset="0"/>
                                  <a:cs typeface="Times New Roman"/>
                                  <a:sym typeface="Times New Roman"/>
                                </a:rPr>
                                <m:t>0</m:t>
                              </m:r>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00007</m:t>
                              </m:r>
                            </m:oMath>
                          </a14:m>
                          <a:r>
                            <a:rPr lang="ar-AE" sz="2300" b="0" dirty="0">
                              <a:solidFill>
                                <a:schemeClr val="dk1"/>
                              </a:solidFill>
                              <a:latin typeface="Times New Roman"/>
                              <a:ea typeface="Times New Roman"/>
                              <a:cs typeface="Times New Roman"/>
                              <a:sym typeface="Times New Roman"/>
                            </a:rPr>
                            <a:t> </a:t>
                          </a:r>
                          <a:endParaRPr lang="en-US" sz="2300" b="0" dirty="0">
                            <a:solidFill>
                              <a:schemeClr val="dk1"/>
                            </a:solidFill>
                            <a:latin typeface="Times New Roman"/>
                            <a:ea typeface="Times New Roman"/>
                            <a:cs typeface="Times New Roman"/>
                            <a:sym typeface="Times New Roman"/>
                          </a:endParaRP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3642272014"/>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7</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m:t>
                                  </m:r>
                                  <m:r>
                                    <a:rPr lang="ar-AE" sz="1600" b="0" i="1" u="none" strike="noStrike" cap="none" dirty="0" smtClean="0">
                                      <a:solidFill>
                                        <a:schemeClr val="tx1"/>
                                      </a:solidFill>
                                      <a:latin typeface="Cambria Math" panose="02040503050406030204" pitchFamily="18" charset="0"/>
                                      <a:ea typeface="Nunito Sans"/>
                                      <a:cs typeface="Nunito Sans"/>
                                      <a:sym typeface="Nunito Sans"/>
                                    </a:rPr>
                                    <m:t>5</m:t>
                                  </m:r>
                                </m:sup>
                              </m:sSup>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7</m:t>
                                  </m:r>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m:t>
                                  </m:r>
                                  <m:r>
                                    <a:rPr lang="ar-AE" sz="1600" b="0" i="1" u="none" strike="noStrike" cap="none" dirty="0" smtClean="0">
                                      <a:solidFill>
                                        <a:schemeClr val="tx1"/>
                                      </a:solidFill>
                                      <a:latin typeface="Cambria Math" panose="02040503050406030204" pitchFamily="18" charset="0"/>
                                      <a:ea typeface="Nunito Sans"/>
                                      <a:cs typeface="Nunito Sans"/>
                                      <a:sym typeface="Nunito Sans"/>
                                    </a:rPr>
                                    <m:t>5</m:t>
                                  </m:r>
                                </m:sup>
                              </m:sSup>
                              <m:r>
                                <a:rPr lang="ar-AE" sz="1600" b="0" i="1" u="none" strike="noStrike" cap="none" dirty="0" smtClean="0">
                                  <a:solidFill>
                                    <a:schemeClr val="tx1"/>
                                  </a:solidFill>
                                  <a:latin typeface="Cambria Math" panose="02040503050406030204" pitchFamily="18" charset="0"/>
                                  <a:ea typeface="Nunito Sans"/>
                                  <a:cs typeface="Nunito Sans"/>
                                  <a:sym typeface="Nunito Sans"/>
                                </a:rPr>
                                <m:t>×</m:t>
                              </m:r>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oMath>
                          </a14:m>
                          <a:r>
                            <a:rPr lang="ar-AE"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sSup>
                                <m:sSup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sSupPr>
                                <m:e>
                                  <m:d>
                                    <m:dPr>
                                      <m:ctrlPr>
                                        <a:rPr lang="ar-AE" sz="1600" b="0" i="1" u="none" strike="noStrike" cap="none" dirty="0" smtClean="0">
                                          <a:solidFill>
                                            <a:schemeClr val="tx1"/>
                                          </a:solidFill>
                                          <a:latin typeface="Cambria Math" panose="02040503050406030204" pitchFamily="18" charset="0"/>
                                          <a:ea typeface="Nunito Sans"/>
                                          <a:cs typeface="Nunito Sans"/>
                                          <a:sym typeface="Nunito Sans"/>
                                        </a:rPr>
                                      </m:ctrlPr>
                                    </m:dPr>
                                    <m:e>
                                      <m:r>
                                        <a:rPr lang="ar-AE" sz="1600" b="0" i="1" u="none" strike="noStrike" cap="none" dirty="0" smtClean="0">
                                          <a:solidFill>
                                            <a:schemeClr val="tx1"/>
                                          </a:solidFill>
                                          <a:latin typeface="Cambria Math" panose="02040503050406030204" pitchFamily="18" charset="0"/>
                                          <a:ea typeface="Nunito Sans"/>
                                          <a:cs typeface="Nunito Sans"/>
                                          <a:sym typeface="Nunito Sans"/>
                                        </a:rPr>
                                        <m:t>7</m:t>
                                      </m:r>
                                      <m:r>
                                        <a:rPr lang="ar-AE" sz="1600" b="0" i="1" u="none" strike="noStrike" cap="none" dirty="0" smtClean="0">
                                          <a:solidFill>
                                            <a:schemeClr val="tx1"/>
                                          </a:solidFill>
                                          <a:latin typeface="Cambria Math" panose="02040503050406030204" pitchFamily="18" charset="0"/>
                                          <a:ea typeface="Nunito Sans"/>
                                          <a:cs typeface="Nunito Sans"/>
                                          <a:sym typeface="Nunito Sans"/>
                                        </a:rPr>
                                        <m:t>×</m:t>
                                      </m:r>
                                      <m:r>
                                        <a:rPr lang="ar-AE" sz="1600" b="0" i="1" u="none" strike="noStrike" cap="none" dirty="0" smtClean="0">
                                          <a:solidFill>
                                            <a:schemeClr val="tx1"/>
                                          </a:solidFill>
                                          <a:latin typeface="Cambria Math" panose="02040503050406030204" pitchFamily="18" charset="0"/>
                                          <a:ea typeface="Nunito Sans"/>
                                          <a:cs typeface="Nunito Sans"/>
                                          <a:sym typeface="Nunito Sans"/>
                                        </a:rPr>
                                        <m:t>10</m:t>
                                      </m:r>
                                    </m:e>
                                  </m:d>
                                </m:e>
                                <m:sup>
                                  <m:r>
                                    <a:rPr lang="ar-AE" sz="1600" b="0" i="1" u="none" strike="noStrike" cap="none" dirty="0" smtClean="0">
                                      <a:solidFill>
                                        <a:schemeClr val="tx1"/>
                                      </a:solidFill>
                                      <a:latin typeface="Cambria Math" panose="02040503050406030204" pitchFamily="18" charset="0"/>
                                      <a:ea typeface="Nunito Sans"/>
                                      <a:cs typeface="Nunito Sans"/>
                                      <a:sym typeface="Nunito Sans"/>
                                    </a:rPr>
                                    <m:t>−</m:t>
                                  </m:r>
                                  <m:r>
                                    <a:rPr lang="ar-AE" sz="1600" b="0" i="1" u="none" strike="noStrike" cap="none" dirty="0" smtClean="0">
                                      <a:solidFill>
                                        <a:schemeClr val="tx1"/>
                                      </a:solidFill>
                                      <a:latin typeface="Cambria Math" panose="02040503050406030204" pitchFamily="18" charset="0"/>
                                      <a:ea typeface="Nunito Sans"/>
                                      <a:cs typeface="Nunito Sans"/>
                                      <a:sym typeface="Nunito Sans"/>
                                    </a:rPr>
                                    <m:t>5</m:t>
                                  </m:r>
                                </m:sup>
                              </m:sSup>
                            </m:oMath>
                          </a14:m>
                          <a:endParaRPr lang="ar-AE"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7</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sSup>
                                <m:sSupPr>
                                  <m:ctrlPr>
                                    <a:rPr lang="en-GB" sz="1600" b="0" i="1" u="none" strike="noStrike" cap="none" dirty="0" smtClean="0">
                                      <a:solidFill>
                                        <a:schemeClr val="tx1"/>
                                      </a:solidFill>
                                      <a:latin typeface="Cambria Math" panose="02040503050406030204" pitchFamily="18" charset="0"/>
                                      <a:ea typeface="Nunito Sans"/>
                                      <a:cs typeface="Nunito Sans"/>
                                      <a:sym typeface="Nunito Sans"/>
                                    </a:rPr>
                                  </m:ctrlPr>
                                </m:sSupPr>
                                <m:e>
                                  <m:r>
                                    <a:rPr lang="en-GB" sz="1600" b="0" i="1" u="none" strike="noStrike" cap="none" dirty="0" smtClean="0">
                                      <a:solidFill>
                                        <a:schemeClr val="tx1"/>
                                      </a:solidFill>
                                      <a:latin typeface="Cambria Math" panose="02040503050406030204" pitchFamily="18" charset="0"/>
                                      <a:ea typeface="Nunito Sans"/>
                                      <a:cs typeface="Nunito Sans"/>
                                      <a:sym typeface="Nunito Sans"/>
                                    </a:rPr>
                                    <m:t>10</m:t>
                                  </m:r>
                                </m:e>
                                <m:sup>
                                  <m:r>
                                    <a:rPr lang="en-GB" sz="1600" b="0" i="1" u="none" strike="noStrike" cap="none" dirty="0" smtClean="0">
                                      <a:solidFill>
                                        <a:schemeClr val="tx1"/>
                                      </a:solidFill>
                                      <a:latin typeface="Cambria Math" panose="02040503050406030204" pitchFamily="18" charset="0"/>
                                      <a:ea typeface="Nunito Sans"/>
                                      <a:cs typeface="Nunito Sans"/>
                                      <a:sym typeface="Nunito Sans"/>
                                    </a:rPr>
                                    <m:t>5</m:t>
                                  </m:r>
                                </m:sup>
                              </m:sSup>
                            </m:oMath>
                          </a14:m>
                          <a:r>
                            <a:rPr lang="en-GB"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3642272014"/>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2E1281DC-2FF3-D042-09AF-72EE92F9EFB8}"/>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Standard Form</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7375927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5" name="Google Shape;105;p20"/>
              <p:cNvGraphicFramePr/>
              <p:nvPr/>
            </p:nvGraphicFramePr>
            <p:xfrm>
              <a:off x="108044" y="862525"/>
              <a:ext cx="8693056" cy="1423150"/>
            </p:xfrm>
            <a:graphic>
              <a:graphicData uri="http://schemas.openxmlformats.org/drawingml/2006/table">
                <a:tbl>
                  <a:tblPr firstRow="1" bandRow="1">
                    <a:noFill/>
                    <a:tableStyleId>{F0405E19-DBF8-4350-A6E9-593C9D7815B3}</a:tableStyleId>
                  </a:tblPr>
                  <a:tblGrid>
                    <a:gridCol w="869305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6) Write as an ordinary number: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dirty="0" smtClean="0">
                                  <a:solidFill>
                                    <a:schemeClr val="dk1"/>
                                  </a:solidFill>
                                  <a:latin typeface="Cambria Math" panose="02040503050406030204" pitchFamily="18" charset="0"/>
                                  <a:cs typeface="Times New Roman"/>
                                  <a:sym typeface="Times New Roman"/>
                                </a:rPr>
                                <m:t>5</m:t>
                              </m:r>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14</m:t>
                              </m:r>
                              <m:r>
                                <a:rPr lang="en-GB" sz="2300" b="0" i="1" dirty="0" smtClean="0">
                                  <a:solidFill>
                                    <a:schemeClr val="dk1"/>
                                  </a:solidFill>
                                  <a:latin typeface="Cambria Math" panose="02040503050406030204" pitchFamily="18" charset="0"/>
                                  <a:cs typeface="Times New Roman"/>
                                  <a:sym typeface="Times New Roman"/>
                                </a:rPr>
                                <m:t>×</m:t>
                              </m:r>
                              <m:sSup>
                                <m:sSupPr>
                                  <m:ctrlPr>
                                    <a:rPr lang="en-GB" sz="2300" b="0" i="1" dirty="0" smtClean="0">
                                      <a:solidFill>
                                        <a:schemeClr val="dk1"/>
                                      </a:solidFill>
                                      <a:latin typeface="Cambria Math" panose="02040503050406030204" pitchFamily="18" charset="0"/>
                                      <a:cs typeface="Times New Roman"/>
                                      <a:sym typeface="Times New Roman"/>
                                    </a:rPr>
                                  </m:ctrlPr>
                                </m:sSupPr>
                                <m:e>
                                  <m:r>
                                    <a:rPr lang="en-GB" sz="2300" b="0" i="1" dirty="0" smtClean="0">
                                      <a:solidFill>
                                        <a:schemeClr val="dk1"/>
                                      </a:solidFill>
                                      <a:latin typeface="Cambria Math" panose="02040503050406030204" pitchFamily="18" charset="0"/>
                                      <a:cs typeface="Times New Roman"/>
                                      <a:sym typeface="Times New Roman"/>
                                    </a:rPr>
                                    <m:t>10</m:t>
                                  </m:r>
                                </m:e>
                                <m:sup>
                                  <m:r>
                                    <a:rPr lang="en-GB" sz="2300" b="0" i="1" dirty="0" smtClean="0">
                                      <a:solidFill>
                                        <a:schemeClr val="dk1"/>
                                      </a:solidFill>
                                      <a:latin typeface="Cambria Math" panose="02040503050406030204" pitchFamily="18" charset="0"/>
                                      <a:cs typeface="Times New Roman"/>
                                      <a:sym typeface="Times New Roman"/>
                                    </a:rPr>
                                    <m:t>−</m:t>
                                  </m:r>
                                  <m:r>
                                    <a:rPr lang="en-GB" sz="2300" b="0" i="1" dirty="0" smtClean="0">
                                      <a:solidFill>
                                        <a:schemeClr val="dk1"/>
                                      </a:solidFill>
                                      <a:latin typeface="Cambria Math" panose="02040503050406030204" pitchFamily="18" charset="0"/>
                                      <a:cs typeface="Times New Roman"/>
                                      <a:sym typeface="Times New Roman"/>
                                    </a:rPr>
                                    <m:t>3</m:t>
                                  </m:r>
                                </m:sup>
                              </m:sSup>
                            </m:oMath>
                          </a14:m>
                          <a:r>
                            <a:rPr lang="en-US" sz="2300" b="0" dirty="0">
                              <a:solidFill>
                                <a:schemeClr val="dk1"/>
                              </a:solidFill>
                              <a:latin typeface="Times New Roman"/>
                              <a:ea typeface="Times New Roman"/>
                              <a:cs typeface="Times New Roman"/>
                              <a:sym typeface="Times New Roman"/>
                            </a:rPr>
                            <a:t> </a:t>
                          </a: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105" name="Google Shape;105;p20"/>
              <p:cNvGraphicFramePr/>
              <p:nvPr/>
            </p:nvGraphicFramePr>
            <p:xfrm>
              <a:off x="108044" y="862525"/>
              <a:ext cx="8693056" cy="1423150"/>
            </p:xfrm>
            <a:graphic>
              <a:graphicData uri="http://schemas.openxmlformats.org/drawingml/2006/table">
                <a:tbl>
                  <a:tblPr firstRow="1" bandRow="1">
                    <a:noFill/>
                    <a:tableStyleId>{F0405E19-DBF8-4350-A6E9-593C9D7815B3}</a:tableStyleId>
                  </a:tblPr>
                  <a:tblGrid>
                    <a:gridCol w="869305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40"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06" name="Google Shape;106;p20"/>
              <p:cNvGraphicFramePr/>
              <p:nvPr>
                <p:extLst>
                  <p:ext uri="{D42A27DB-BD31-4B8C-83A1-F6EECF244321}">
                    <p14:modId xmlns:p14="http://schemas.microsoft.com/office/powerpoint/2010/main" val="3549027491"/>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5140</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0</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514</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00514</m:t>
                              </m:r>
                            </m:oMath>
                          </a14:m>
                          <a:r>
                            <a:rPr lang="en-GB"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0</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000514</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xmlns="">
          <p:graphicFrame>
            <p:nvGraphicFramePr>
              <p:cNvPr id="106" name="Google Shape;106;p20"/>
              <p:cNvGraphicFramePr/>
              <p:nvPr>
                <p:extLst>
                  <p:ext uri="{D42A27DB-BD31-4B8C-83A1-F6EECF244321}">
                    <p14:modId xmlns:p14="http://schemas.microsoft.com/office/powerpoint/2010/main" val="3549027491"/>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528B716C-F3BD-CEBC-63FC-60C2D1584433}"/>
              </a:ext>
            </a:extLst>
          </p:cNvPr>
          <p:cNvSpPr txBox="1"/>
          <p:nvPr/>
        </p:nvSpPr>
        <p:spPr>
          <a:xfrm>
            <a:off x="169850" y="378100"/>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Standard Form</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495244797"/>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479</TotalTime>
  <Words>2469</Words>
  <Application>Microsoft Office PowerPoint</Application>
  <PresentationFormat>On-screen Show (16:9)</PresentationFormat>
  <Paragraphs>494</Paragraphs>
  <Slides>45</Slides>
  <Notes>42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45</vt:i4>
      </vt:variant>
    </vt:vector>
  </HeadingPairs>
  <TitlesOfParts>
    <vt:vector size="51" baseType="lpstr">
      <vt:lpstr>Arial</vt:lpstr>
      <vt:lpstr>Cambria Math</vt:lpstr>
      <vt:lpstr>Calibri</vt:lpstr>
      <vt:lpstr>Times New Roman</vt:lpstr>
      <vt:lpstr>Nunito Sans</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Janette Warburton</dc:creator>
  <cp:lastModifiedBy>Janette Warburton</cp:lastModifiedBy>
  <cp:revision>36</cp:revision>
  <dcterms:modified xsi:type="dcterms:W3CDTF">2023-06-26T10:42:43Z</dcterms:modified>
</cp:coreProperties>
</file>